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60" r:id="rId4"/>
    <p:sldId id="257" r:id="rId5"/>
    <p:sldId id="261" r:id="rId6"/>
    <p:sldId id="262" r:id="rId7"/>
    <p:sldId id="263" r:id="rId8"/>
    <p:sldId id="258" r:id="rId9"/>
    <p:sldId id="264" r:id="rId10"/>
    <p:sldId id="266" r:id="rId11"/>
    <p:sldId id="273" r:id="rId12"/>
    <p:sldId id="285" r:id="rId13"/>
    <p:sldId id="267" r:id="rId14"/>
    <p:sldId id="268" r:id="rId15"/>
    <p:sldId id="269" r:id="rId16"/>
    <p:sldId id="271" r:id="rId17"/>
    <p:sldId id="272" r:id="rId18"/>
    <p:sldId id="286" r:id="rId19"/>
    <p:sldId id="277" r:id="rId20"/>
    <p:sldId id="276" r:id="rId21"/>
    <p:sldId id="284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8" autoAdjust="0"/>
    <p:restoredTop sz="94660"/>
  </p:normalViewPr>
  <p:slideViewPr>
    <p:cSldViewPr>
      <p:cViewPr varScale="1">
        <p:scale>
          <a:sx n="62" d="100"/>
          <a:sy n="62" d="100"/>
        </p:scale>
        <p:origin x="-107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B68B56B-806A-403C-A4AB-D2309001015A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4E15974-80EC-491B-B075-B329340E9C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A28E4F6-76E6-4772-9AC3-9FD1B818EF5B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11FB86-9B0B-408D-9F54-FE9097D38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1FB86-9B0B-408D-9F54-FE9097D38F5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A28E4F6-76E6-4772-9AC3-9FD1B818EF5B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1F83-A942-405A-857F-29BFC3D76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1F83-A942-405A-857F-29BFC3D76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1F83-A942-405A-857F-29BFC3D76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1F83-A942-405A-857F-29BFC3D76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1F83-A942-405A-857F-29BFC3D76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1F83-A942-405A-857F-29BFC3D76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1F83-A942-405A-857F-29BFC3D76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1F83-A942-405A-857F-29BFC3D76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1F83-A942-405A-857F-29BFC3D76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1F83-A942-405A-857F-29BFC3D76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1F83-A942-405A-857F-29BFC3D76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1F83-A942-405A-857F-29BFC3D76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553201"/>
            <a:ext cx="685800" cy="304800"/>
          </a:xfrm>
        </p:spPr>
        <p:txBody>
          <a:bodyPr/>
          <a:lstStyle/>
          <a:p>
            <a:fld id="{62F76A89-4CB8-4C5B-BD1B-B0BA23691C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553" name="Rectangle 1"/>
          <p:cNvSpPr>
            <a:spLocks noChangeArrowheads="1"/>
          </p:cNvSpPr>
          <p:nvPr userDrawn="1"/>
        </p:nvSpPr>
        <p:spPr bwMode="auto">
          <a:xfrm>
            <a:off x="1371600" y="76200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-30629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Synchrotron-light for Experimental Science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And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kern="1200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Applications in the Middle East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55161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5410200" y="76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Georgia" pitchFamily="18" charset="0"/>
              </a:rPr>
              <a:t>SESAME RF SYSTEM      </a:t>
            </a:r>
            <a:endParaRPr lang="en-US" sz="2000" b="0" dirty="0"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28600" y="6550223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A. Kaftoosian  -</a:t>
            </a:r>
            <a:r>
              <a:rPr lang="en-US" sz="1400" baseline="0" dirty="0" smtClean="0">
                <a:latin typeface="Comic Sans MS" pitchFamily="66" charset="0"/>
              </a:rPr>
              <a:t>   13</a:t>
            </a:r>
            <a:r>
              <a:rPr lang="en-US" sz="1400" baseline="30000" dirty="0" smtClean="0">
                <a:latin typeface="Comic Sans MS" pitchFamily="66" charset="0"/>
              </a:rPr>
              <a:t>th</a:t>
            </a:r>
            <a:r>
              <a:rPr lang="en-US" sz="1400" baseline="0" dirty="0" smtClean="0">
                <a:latin typeface="Comic Sans MS" pitchFamily="66" charset="0"/>
              </a:rPr>
              <a:t> ESLS RF    2009     DESY, Hamburg  </a:t>
            </a:r>
            <a:endParaRPr lang="en-US" sz="1400" dirty="0">
              <a:latin typeface="Comic Sans MS" pitchFamily="66" charset="0"/>
            </a:endParaRPr>
          </a:p>
        </p:txBody>
      </p:sp>
      <p:pic>
        <p:nvPicPr>
          <p:cNvPr id="19" name="Picture 18" descr="sesame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contrast="-30000"/>
          </a:blip>
          <a:srcRect b="15787"/>
          <a:stretch>
            <a:fillRect/>
          </a:stretch>
        </p:blipFill>
        <p:spPr>
          <a:xfrm>
            <a:off x="1" y="0"/>
            <a:ext cx="1295399" cy="5507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76A89-4CB8-4C5B-BD1B-B0BA23691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61F83-A942-405A-857F-29BFC3D76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MG_0016"/>
          <p:cNvPicPr>
            <a:picLocks noChangeAspect="1" noChangeArrowheads="1"/>
          </p:cNvPicPr>
          <p:nvPr/>
        </p:nvPicPr>
        <p:blipFill>
          <a:blip r:embed="rId2" cstate="print"/>
          <a:srcRect l="2544" r="5438" b="9114"/>
          <a:stretch>
            <a:fillRect/>
          </a:stretch>
        </p:blipFill>
        <p:spPr bwMode="auto">
          <a:xfrm>
            <a:off x="0" y="83867"/>
            <a:ext cx="9144000" cy="67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3733800" y="1752600"/>
            <a:ext cx="5029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43400" y="11062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SESAME RF SYSTEM</a:t>
            </a:r>
            <a:endParaRPr lang="en-US" sz="36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905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Arash Kaftoosian</a:t>
            </a:r>
            <a:endParaRPr lang="en-US" sz="2800" dirty="0">
              <a:latin typeface="Arial Narrow" pitchFamily="34" charset="0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81000" y="381000"/>
            <a:ext cx="1169988" cy="525462"/>
            <a:chOff x="2394" y="3267"/>
            <a:chExt cx="1842" cy="82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591" y="3557"/>
              <a:ext cx="1438" cy="25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206" y="3267"/>
              <a:ext cx="135" cy="308"/>
            </a:xfrm>
            <a:custGeom>
              <a:avLst/>
              <a:gdLst/>
              <a:ahLst/>
              <a:cxnLst>
                <a:cxn ang="0">
                  <a:pos x="0" y="596"/>
                </a:cxn>
                <a:cxn ang="0">
                  <a:pos x="55" y="616"/>
                </a:cxn>
                <a:cxn ang="0">
                  <a:pos x="267" y="21"/>
                </a:cxn>
                <a:cxn ang="0">
                  <a:pos x="212" y="0"/>
                </a:cxn>
                <a:cxn ang="0">
                  <a:pos x="0" y="596"/>
                </a:cxn>
              </a:cxnLst>
              <a:rect l="0" t="0" r="r" b="b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309" y="3267"/>
              <a:ext cx="135" cy="30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21"/>
                </a:cxn>
                <a:cxn ang="0">
                  <a:pos x="210" y="616"/>
                </a:cxn>
                <a:cxn ang="0">
                  <a:pos x="266" y="596"/>
                </a:cxn>
                <a:cxn ang="0">
                  <a:pos x="55" y="0"/>
                </a:cxn>
              </a:cxnLst>
              <a:rect l="0" t="0" r="r" b="b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591" y="3367"/>
              <a:ext cx="703" cy="210"/>
            </a:xfrm>
            <a:custGeom>
              <a:avLst/>
              <a:gdLst/>
              <a:ahLst/>
              <a:cxnLst>
                <a:cxn ang="0">
                  <a:pos x="1404" y="50"/>
                </a:cxn>
                <a:cxn ang="0">
                  <a:pos x="1390" y="0"/>
                </a:cxn>
                <a:cxn ang="0">
                  <a:pos x="0" y="370"/>
                </a:cxn>
                <a:cxn ang="0">
                  <a:pos x="13" y="421"/>
                </a:cxn>
                <a:cxn ang="0">
                  <a:pos x="1404" y="50"/>
                </a:cxn>
              </a:cxnLst>
              <a:rect l="0" t="0" r="r" b="b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351" y="3370"/>
              <a:ext cx="680" cy="2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0"/>
                </a:cxn>
                <a:cxn ang="0">
                  <a:pos x="1344" y="421"/>
                </a:cxn>
                <a:cxn ang="0">
                  <a:pos x="1358" y="370"/>
                </a:cxn>
                <a:cxn ang="0">
                  <a:pos x="15" y="0"/>
                </a:cxn>
              </a:cxnLst>
              <a:rect l="0" t="0" r="r" b="b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 smtClean="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/>
                  <a:latin typeface="Arial"/>
                  <a:cs typeface="Arial"/>
                </a:rPr>
                <a:t>SESAME</a:t>
              </a:r>
              <a:endParaRPr lang="en-US" sz="3600" kern="10" spc="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2576" y="3972"/>
              <a:ext cx="1468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761" y="609600"/>
            <a:ext cx="4696239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381000" y="3804920"/>
          <a:ext cx="5486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7526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Storage</a:t>
                      </a:r>
                      <a:r>
                        <a:rPr lang="en-US" baseline="0" dirty="0" smtClean="0"/>
                        <a:t> ring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499.654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499.654 MHz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Harmonic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Circumference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38.4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133.20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Revolution freq.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7.807</a:t>
                      </a:r>
                      <a:r>
                        <a:rPr lang="en-US" baseline="0" dirty="0" smtClean="0"/>
                        <a:t>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2.25 MHz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 wavelength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0.600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0.600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Coincidence freq.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70.334 KHz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8" name="Content Placeholder 2"/>
          <p:cNvSpPr txBox="1">
            <a:spLocks/>
          </p:cNvSpPr>
          <p:nvPr/>
        </p:nvSpPr>
        <p:spPr>
          <a:xfrm>
            <a:off x="304800" y="1066800"/>
            <a:ext cx="3429000" cy="11430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General layout of the SESAME RF system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05000" y="1295400"/>
          <a:ext cx="5257801" cy="4953000"/>
        </p:xfrm>
        <a:graphic>
          <a:graphicData uri="http://schemas.openxmlformats.org/drawingml/2006/table">
            <a:tbl>
              <a:tblPr/>
              <a:tblGrid>
                <a:gridCol w="2957513"/>
                <a:gridCol w="2300288"/>
              </a:tblGrid>
              <a:tr h="330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>
                          <a:latin typeface="Times New Roman"/>
                          <a:ea typeface="Times New Roman"/>
                          <a:cs typeface="Arial"/>
                        </a:rPr>
                        <a:t>Parameter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>
                          <a:latin typeface="Times New Roman"/>
                          <a:ea typeface="Times New Roman"/>
                          <a:cs typeface="Arial"/>
                        </a:rPr>
                        <a:t>Value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Energy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2.5 </a:t>
                      </a:r>
                      <a:r>
                        <a:rPr lang="en-GB" sz="1600" kern="800" dirty="0" err="1">
                          <a:latin typeface="Times New Roman"/>
                          <a:ea typeface="Times New Roman"/>
                          <a:cs typeface="Arial"/>
                        </a:rPr>
                        <a:t>GeV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Circumference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133.20 m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RF frequency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499.654 MHz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Radiation loss/turn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590 </a:t>
                      </a:r>
                      <a:r>
                        <a:rPr lang="en-GB" sz="1600" kern="800" dirty="0" err="1">
                          <a:latin typeface="Times New Roman"/>
                          <a:ea typeface="Times New Roman"/>
                          <a:cs typeface="Arial"/>
                        </a:rPr>
                        <a:t>KeV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Beam current (maximum)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400 </a:t>
                      </a:r>
                      <a:r>
                        <a:rPr lang="en-GB" sz="1600" kern="800" dirty="0" err="1">
                          <a:latin typeface="Times New Roman"/>
                          <a:ea typeface="Times New Roman"/>
                          <a:cs typeface="Arial"/>
                        </a:rPr>
                        <a:t>mA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Beam power loss (bare machine)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236 kW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Harmonic number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222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Momentum compaction factor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0.00833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Total RF voltage (maximum)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2.4 MV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Over voltage factor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Number of cavities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Energy acceptance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Arial"/>
                        </a:rPr>
                        <a:t>1.45 </a:t>
                      </a: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%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Synchrotron frequency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37 KHz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Synchronous phase 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165.5 º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68580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eorgia" pitchFamily="18" charset="0"/>
              </a:rPr>
              <a:t>Storage Ring main RF parameters</a:t>
            </a:r>
            <a:endParaRPr lang="en-US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1800" y="685800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eorgia" pitchFamily="18" charset="0"/>
              </a:rPr>
              <a:t>Booster RF system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4" name="Picture 3" descr="IMG_1069.JPG"/>
          <p:cNvPicPr>
            <a:picLocks noChangeAspect="1"/>
          </p:cNvPicPr>
          <p:nvPr/>
        </p:nvPicPr>
        <p:blipFill>
          <a:blip r:embed="rId2" cstate="print"/>
          <a:srcRect l="19167" t="8889" r="15000"/>
          <a:stretch>
            <a:fillRect/>
          </a:stretch>
        </p:blipFill>
        <p:spPr>
          <a:xfrm>
            <a:off x="5486400" y="1264534"/>
            <a:ext cx="2819400" cy="2926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524000"/>
            <a:ext cx="472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Booster Cavity and its tuning system shipped from BESSY to the SESAME site in June 2009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(Many thanks to Dr. Ernst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Weihreter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and Thomas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Westphal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from BESSY)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 descr="IMG_1106.JPG"/>
          <p:cNvPicPr>
            <a:picLocks noChangeAspect="1"/>
          </p:cNvPicPr>
          <p:nvPr/>
        </p:nvPicPr>
        <p:blipFill>
          <a:blip r:embed="rId3" cstate="print"/>
          <a:srcRect l="16279" t="9302"/>
          <a:stretch>
            <a:fillRect/>
          </a:stretch>
        </p:blipFill>
        <p:spPr>
          <a:xfrm>
            <a:off x="990600" y="3505200"/>
            <a:ext cx="3886200" cy="2847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4953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 Cavity prepared for conditioning in the RF lab</a:t>
            </a:r>
          </a:p>
          <a:p>
            <a:r>
              <a:rPr lang="en-US" sz="2400" dirty="0" smtClean="0"/>
              <a:t>(July 2009)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 descr="IMG_0902.JPG"/>
          <p:cNvPicPr>
            <a:picLocks noChangeAspect="1"/>
          </p:cNvPicPr>
          <p:nvPr/>
        </p:nvPicPr>
        <p:blipFill>
          <a:blip r:embed="rId2" cstate="print"/>
          <a:srcRect t="7610" b="3044"/>
          <a:stretch>
            <a:fillRect/>
          </a:stretch>
        </p:blipFill>
        <p:spPr>
          <a:xfrm>
            <a:off x="5486400" y="1295400"/>
            <a:ext cx="2590799" cy="4472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85800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eorgia" pitchFamily="18" charset="0"/>
              </a:rPr>
              <a:t>Booster RF system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7" name="Picture 6" descr="IMG_0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295400"/>
            <a:ext cx="3352800" cy="40862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5334000"/>
            <a:ext cx="3429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new 2kW Solid-State amplifier as replacement for the old klystron used in BESSY I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257800"/>
            <a:ext cx="33528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Booster LLRF (from BESSY I) tested in the RF lab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 descr="IMG_1103.JPG"/>
          <p:cNvPicPr>
            <a:picLocks noChangeAspect="1"/>
          </p:cNvPicPr>
          <p:nvPr/>
        </p:nvPicPr>
        <p:blipFill>
          <a:blip r:embed="rId2" cstate="print"/>
          <a:srcRect b="9402"/>
          <a:stretch>
            <a:fillRect/>
          </a:stretch>
        </p:blipFill>
        <p:spPr>
          <a:xfrm>
            <a:off x="3657600" y="1371600"/>
            <a:ext cx="5181600" cy="352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09800" y="685800"/>
            <a:ext cx="465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eorgia" pitchFamily="18" charset="0"/>
              </a:rPr>
              <a:t>Booster Cavity Conditioning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10" name="Picture 9" descr="cavity conditioning2.JPG"/>
          <p:cNvPicPr>
            <a:picLocks noChangeAspect="1"/>
          </p:cNvPicPr>
          <p:nvPr/>
        </p:nvPicPr>
        <p:blipFill>
          <a:blip r:embed="rId3" cstate="print"/>
          <a:srcRect l="20000" t="3333" r="16667" b="20667"/>
          <a:stretch>
            <a:fillRect/>
          </a:stretch>
        </p:blipFill>
        <p:spPr>
          <a:xfrm>
            <a:off x="304800" y="36576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57200" y="16002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Booster cavity has been conditioned in the RF lab at SESAME site in July 2009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52578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Cavity conditioned in about 9 hours because it had already conditioned at BESSY with 1 kW RF power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47800"/>
            <a:ext cx="8229600" cy="472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Cavity conditioning is done with 1.7kW RF power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RF starts from narrow pulse (20us/20ms) increasing pulse width up to CW in 10 steps.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1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each pulse width, RF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 changes from 500W to 1.7kW in 5 steps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/>
              <a:t>Each step, of totally 50 steps, lasts for 10 minutes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1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the starting point, pressure inside the cavity was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/>
              <a:t>If pressure exceeds                          , RF is turned off</a:t>
            </a:r>
            <a:r>
              <a:rPr lang="en-US" sz="2000" dirty="0" smtClean="0"/>
              <a:t> for one minute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1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finishing the cavity conditioning, plunger was also conditioned for     1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MHz bandwidth around the fundamental frequency, </a:t>
            </a:r>
            <a:r>
              <a:rPr lang="en-US" sz="2000" dirty="0" smtClean="0"/>
              <a:t>divided into 10 steps, with 5 minutes pause on each frequency.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3999471"/>
            <a:ext cx="14119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621428"/>
            <a:ext cx="1600196" cy="36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09800" y="685800"/>
            <a:ext cx="465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eorgia" pitchFamily="18" charset="0"/>
              </a:rPr>
              <a:t>Booster Cavity Conditioning</a:t>
            </a:r>
            <a:endParaRPr lang="en-US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Content Placeholder 6" descr="cavity conditioning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8077200" cy="51054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Rectangle 4"/>
          <p:cNvSpPr/>
          <p:nvPr/>
        </p:nvSpPr>
        <p:spPr>
          <a:xfrm>
            <a:off x="762000" y="4648200"/>
            <a:ext cx="73152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0" y="5910590"/>
            <a:ext cx="1905000" cy="2616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Local Control Unit (LCU)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609600"/>
            <a:ext cx="4623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Booster RF system test assembly</a:t>
            </a:r>
            <a:endParaRPr lang="en-US" sz="2400" dirty="0">
              <a:latin typeface="Georgia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295400" y="4648200"/>
            <a:ext cx="6477000" cy="1524000"/>
            <a:chOff x="1295400" y="4648200"/>
            <a:chExt cx="6477000" cy="1524000"/>
          </a:xfrm>
        </p:grpSpPr>
        <p:sp>
          <p:nvSpPr>
            <p:cNvPr id="23" name="Oval 22"/>
            <p:cNvSpPr/>
            <p:nvPr/>
          </p:nvSpPr>
          <p:spPr>
            <a:xfrm>
              <a:off x="1295400" y="4648200"/>
              <a:ext cx="6477000" cy="15240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72200" y="5105400"/>
              <a:ext cx="1320030" cy="646331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Donated by Soleil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05000" y="1295400"/>
            <a:ext cx="5791200" cy="2057400"/>
            <a:chOff x="1905000" y="1295400"/>
            <a:chExt cx="5791200" cy="2057400"/>
          </a:xfrm>
        </p:grpSpPr>
        <p:sp>
          <p:nvSpPr>
            <p:cNvPr id="8" name="Oval 7"/>
            <p:cNvSpPr/>
            <p:nvPr/>
          </p:nvSpPr>
          <p:spPr>
            <a:xfrm>
              <a:off x="1905000" y="1676400"/>
              <a:ext cx="13716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477000" y="1524000"/>
              <a:ext cx="1219200" cy="1447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1295400"/>
              <a:ext cx="1420710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From BESSY I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0" idx="1"/>
              <a:endCxn id="8" idx="7"/>
            </p:cNvCxnSpPr>
            <p:nvPr/>
          </p:nvCxnSpPr>
          <p:spPr>
            <a:xfrm rot="10800000" flipV="1">
              <a:off x="3075734" y="1480065"/>
              <a:ext cx="1039066" cy="386041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3"/>
              <a:endCxn id="9" idx="1"/>
            </p:cNvCxnSpPr>
            <p:nvPr/>
          </p:nvCxnSpPr>
          <p:spPr>
            <a:xfrm>
              <a:off x="5535510" y="1480066"/>
              <a:ext cx="1120038" cy="255959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30" idx="0"/>
            </p:cNvCxnSpPr>
            <p:nvPr/>
          </p:nvCxnSpPr>
          <p:spPr>
            <a:xfrm rot="16200000" flipH="1">
              <a:off x="4914900" y="1790700"/>
              <a:ext cx="381000" cy="15240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00600" y="2057400"/>
              <a:ext cx="7620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00200" y="1752600"/>
            <a:ext cx="3124200" cy="2703731"/>
            <a:chOff x="1600200" y="1752600"/>
            <a:chExt cx="3124200" cy="2703731"/>
          </a:xfrm>
        </p:grpSpPr>
        <p:sp>
          <p:nvSpPr>
            <p:cNvPr id="15" name="Oval 14"/>
            <p:cNvSpPr/>
            <p:nvPr/>
          </p:nvSpPr>
          <p:spPr>
            <a:xfrm>
              <a:off x="3505200" y="1752600"/>
              <a:ext cx="1219200" cy="1219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00200" y="3810000"/>
              <a:ext cx="1905000" cy="646331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Purchased by </a:t>
              </a:r>
            </a:p>
            <a:p>
              <a:r>
                <a:rPr lang="en-US" b="1" dirty="0" smtClean="0">
                  <a:solidFill>
                    <a:schemeClr val="tx2"/>
                  </a:solidFill>
                </a:rPr>
                <a:t>EU fund donation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33" name="Straight Arrow Connector 32"/>
            <p:cNvCxnSpPr>
              <a:stCxn id="22" idx="0"/>
              <a:endCxn id="15" idx="3"/>
            </p:cNvCxnSpPr>
            <p:nvPr/>
          </p:nvCxnSpPr>
          <p:spPr>
            <a:xfrm rot="5400000" flipH="1" flipV="1">
              <a:off x="2609850" y="2736102"/>
              <a:ext cx="1016748" cy="1131048"/>
            </a:xfrm>
            <a:prstGeom prst="straightConnector1">
              <a:avLst/>
            </a:prstGeom>
            <a:ln w="22225">
              <a:solidFill>
                <a:schemeClr val="tx2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2514600"/>
            <a:ext cx="4494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+mj-lt"/>
              </a:rPr>
              <a:t>Storage Ring RF system</a:t>
            </a:r>
            <a:endParaRPr lang="en-US" sz="3600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276600"/>
            <a:ext cx="7467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00" descr="C:\SESAME\Poster\sesam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63744"/>
            <a:ext cx="4343400" cy="291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01" descr="C:\SESAME\Poster\sesam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4962698" cy="3328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400" y="685800"/>
            <a:ext cx="8839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It was initially decided to use 2 x 80 kW IOT for feeding each cavity in the Storage Ring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10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Now the plan is to develop 140 kW Solid-State amplifiers to be used for each cavity </a:t>
            </a:r>
            <a:r>
              <a:rPr lang="en-US" sz="2000" dirty="0" smtClean="0">
                <a:solidFill>
                  <a:schemeClr val="tx2"/>
                </a:solidFill>
              </a:rPr>
              <a:t>(in collaboration with Soleil)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10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In phase 1, two ELETTRA cavities </a:t>
            </a:r>
            <a:r>
              <a:rPr lang="en-US" sz="2000" dirty="0" smtClean="0">
                <a:solidFill>
                  <a:schemeClr val="tx2"/>
                </a:solidFill>
              </a:rPr>
              <a:t>(Donation from ELETTRA) </a:t>
            </a:r>
            <a:r>
              <a:rPr lang="en-US" sz="2000" dirty="0" smtClean="0"/>
              <a:t>will be used in the SR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143000"/>
            <a:ext cx="8382000" cy="167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400" baseline="0" dirty="0" smtClean="0"/>
              <a:t>In the second phase, two more RF plants will be added in</a:t>
            </a:r>
            <a:r>
              <a:rPr lang="en-US" sz="2400" dirty="0" smtClean="0"/>
              <a:t> order to achieve the maximum current as well as compensation of the power losses due to the Insertion Devices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4" y="3657600"/>
          <a:ext cx="7315196" cy="1402080"/>
        </p:xfrm>
        <a:graphic>
          <a:graphicData uri="http://schemas.openxmlformats.org/drawingml/2006/table">
            <a:tbl>
              <a:tblPr/>
              <a:tblGrid>
                <a:gridCol w="622570"/>
                <a:gridCol w="700391"/>
                <a:gridCol w="700391"/>
                <a:gridCol w="719844"/>
                <a:gridCol w="685800"/>
                <a:gridCol w="762000"/>
                <a:gridCol w="685800"/>
                <a:gridCol w="762000"/>
                <a:gridCol w="838200"/>
                <a:gridCol w="838200"/>
              </a:tblGrid>
              <a:tr h="6827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 kern="800" dirty="0" err="1">
                          <a:latin typeface="Times New Roman"/>
                          <a:ea typeface="Times New Roman"/>
                          <a:cs typeface="Arial"/>
                        </a:rPr>
                        <a:t>Nb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 kern="800" dirty="0">
                          <a:latin typeface="Times New Roman"/>
                          <a:ea typeface="Times New Roman"/>
                          <a:cs typeface="Arial"/>
                        </a:rPr>
                        <a:t> of 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 kern="800" dirty="0">
                          <a:latin typeface="Times New Roman"/>
                          <a:ea typeface="Times New Roman"/>
                          <a:cs typeface="Arial"/>
                        </a:rPr>
                        <a:t>Cav.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err="1"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n-GB" sz="1400" dirty="0" err="1"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Times New Roman"/>
                          <a:ea typeface="Times New Roman"/>
                          <a:cs typeface="Arial"/>
                        </a:rPr>
                        <a:t>mA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-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n-GB" sz="1100" dirty="0">
                          <a:latin typeface="Times New Roman"/>
                          <a:ea typeface="Times New Roman"/>
                          <a:cs typeface="Arial"/>
                        </a:rPr>
                        <a:t>RF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8890" marR="0" indent="-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MV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GB" sz="1200" dirty="0" err="1">
                          <a:latin typeface="Times New Roman"/>
                          <a:ea typeface="Times New Roman"/>
                          <a:cs typeface="Arial"/>
                        </a:rPr>
                        <a:t>cav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total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kW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143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Over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indent="-1143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Volt.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indent="-1143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factor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RF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latin typeface="Times New Roman"/>
                          <a:ea typeface="Times New Roman"/>
                          <a:cs typeface="Arial"/>
                        </a:rPr>
                        <a:t>accep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%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GB" sz="1200" dirty="0" err="1"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kW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GB" sz="1200" dirty="0" err="1">
                          <a:latin typeface="Times New Roman"/>
                          <a:ea typeface="Times New Roman"/>
                          <a:cs typeface="Arial"/>
                        </a:rPr>
                        <a:t>tot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needed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kW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143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8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GB" sz="1100" kern="800" dirty="0">
                          <a:latin typeface="Times New Roman"/>
                          <a:ea typeface="Times New Roman"/>
                          <a:cs typeface="Arial"/>
                        </a:rPr>
                        <a:t>RF</a:t>
                      </a:r>
                      <a:r>
                        <a:rPr lang="en-GB" sz="1400" b="1" kern="800" dirty="0"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GB" sz="1200" b="1" kern="800" dirty="0" err="1">
                          <a:latin typeface="Times New Roman"/>
                          <a:ea typeface="Times New Roman"/>
                          <a:cs typeface="Arial"/>
                        </a:rPr>
                        <a:t>cav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needed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kW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800" dirty="0">
                          <a:latin typeface="Times New Roman"/>
                          <a:ea typeface="Times New Roman"/>
                          <a:cs typeface="Arial"/>
                        </a:rPr>
                        <a:t>Available Power for IDs   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kW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300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1.2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106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latin typeface="Times New Roman"/>
                          <a:ea typeface="Times New Roman"/>
                          <a:cs typeface="Arial"/>
                        </a:rPr>
                        <a:t>0.75</a:t>
                      </a:r>
                      <a:endParaRPr lang="en-US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latin typeface="Times New Roman"/>
                          <a:ea typeface="Times New Roman"/>
                          <a:cs typeface="Arial"/>
                        </a:rPr>
                        <a:t>177</a:t>
                      </a:r>
                      <a:endParaRPr lang="en-US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283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141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latin typeface="Times New Roman"/>
                          <a:ea typeface="Times New Roman"/>
                          <a:cs typeface="Arial"/>
                        </a:rPr>
                        <a:t>400</a:t>
                      </a:r>
                      <a:endParaRPr lang="en-US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latin typeface="Times New Roman"/>
                          <a:ea typeface="Times New Roman"/>
                          <a:cs typeface="Arial"/>
                        </a:rPr>
                        <a:t>2.4</a:t>
                      </a:r>
                      <a:endParaRPr lang="en-US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212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1.45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236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448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Arial"/>
                        </a:rPr>
                        <a:t>112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Arial"/>
                        </a:rPr>
                        <a:t>112</a:t>
                      </a:r>
                      <a:r>
                        <a:rPr lang="en-GB" sz="1600" kern="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*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715000"/>
            <a:ext cx="4821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* In case of running the transmitters with 140 kW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135868"/>
            <a:ext cx="264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values in phase 1 and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066800"/>
            <a:ext cx="77724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SESAME</a:t>
            </a:r>
            <a:r>
              <a:rPr lang="en-US" sz="2800" b="1" dirty="0" smtClean="0">
                <a:latin typeface="Arial Narrow" pitchFamily="34" charset="0"/>
              </a:rPr>
              <a:t> =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S</a:t>
            </a: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</a:rPr>
              <a:t>ynchrotron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</a:rPr>
              <a:t>light for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E</a:t>
            </a: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</a:rPr>
              <a:t>xperimental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S</a:t>
            </a: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</a:rPr>
              <a:t>cience and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A</a:t>
            </a: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</a:rPr>
              <a:t>pplications in the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M</a:t>
            </a: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</a:rPr>
              <a:t>iddle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E</a:t>
            </a: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</a:rPr>
              <a:t>ast</a:t>
            </a:r>
          </a:p>
          <a:p>
            <a:endParaRPr lang="en-US" b="1" dirty="0" smtClean="0"/>
          </a:p>
          <a:p>
            <a:r>
              <a:rPr lang="en-US" sz="2400" dirty="0" smtClean="0"/>
              <a:t>is a 2.5 </a:t>
            </a:r>
            <a:r>
              <a:rPr lang="en-US" sz="2400" dirty="0" err="1" smtClean="0"/>
              <a:t>GeV</a:t>
            </a:r>
            <a:r>
              <a:rPr lang="en-US" sz="2400" dirty="0" smtClean="0"/>
              <a:t> synchrotron radiation facility, under construction near Amman, Jordan.</a:t>
            </a:r>
          </a:p>
          <a:p>
            <a:endParaRPr lang="en-US" sz="2400" dirty="0" smtClean="0"/>
          </a:p>
          <a:p>
            <a:r>
              <a:rPr lang="en-US" sz="2400" dirty="0" smtClean="0"/>
              <a:t>The members are Bahrain, </a:t>
            </a:r>
            <a:r>
              <a:rPr lang="fi-FI" sz="2400" dirty="0" smtClean="0"/>
              <a:t>Cyprus, Egypt, Iran, Israel, Jordan, Pakistan, Palestinian </a:t>
            </a:r>
            <a:r>
              <a:rPr lang="en-US" sz="2400" dirty="0" smtClean="0"/>
              <a:t>Authority and Turkey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Observers: France, Germany, Greece, Italy, Japan, Kuwait, Morocco, Portugal, Russia, Sweden, UK, USA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827" r="19277" b="990"/>
          <a:stretch>
            <a:fillRect/>
          </a:stretch>
        </p:blipFill>
        <p:spPr bwMode="auto">
          <a:xfrm rot="16200000">
            <a:off x="3750482" y="-609600"/>
            <a:ext cx="17526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0375" r="19700"/>
          <a:stretch>
            <a:fillRect/>
          </a:stretch>
        </p:blipFill>
        <p:spPr bwMode="auto">
          <a:xfrm rot="16200000">
            <a:off x="3682334" y="1896952"/>
            <a:ext cx="1904999" cy="573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7400" y="685800"/>
            <a:ext cx="5025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eorgia" pitchFamily="18" charset="0"/>
              </a:rPr>
              <a:t>RF cavities in the SR (phase 2)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4682" y="3200400"/>
            <a:ext cx="370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Fist option: Having 4 ELETTRA cavities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3082" y="5867400"/>
            <a:ext cx="600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option: Having 2 ELETTRA cavities and 2 BESSY cavities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685800"/>
            <a:ext cx="4905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eorgia" pitchFamily="18" charset="0"/>
              </a:rPr>
              <a:t>Low Level Electronics (LLRF)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4" name="Picture 3" descr="LLRF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96926" y="1367667"/>
            <a:ext cx="6599274" cy="3661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5181600"/>
            <a:ext cx="70866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2880" indent="-2349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 So far, the above analog LLRF has been suggested for the Storage Ring</a:t>
            </a:r>
          </a:p>
          <a:p>
            <a:pPr marL="234950" indent="-234950">
              <a:buFont typeface="Wingdings" pitchFamily="2" charset="2"/>
              <a:buChar char="Ø"/>
            </a:pPr>
            <a:r>
              <a:rPr lang="en-US" dirty="0" smtClean="0"/>
              <a:t> As a strong alternative, adopting a digital LLRF for the Storage Ring RF system is being studied.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685800"/>
            <a:ext cx="371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eorgia" pitchFamily="18" charset="0"/>
              </a:rPr>
              <a:t>S0lid-State Amplifiers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140 kW 500 MHz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solid state transmitte</a:t>
            </a:r>
            <a:r>
              <a:rPr lang="en-US" sz="2600" noProof="0" dirty="0" smtClean="0"/>
              <a:t>rs will be developed for feeding two ELETTRA cavities in phase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6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Collaboration with SOLEIL is to be signed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State-of-the-art design for power amplifier modules to have better efficiency and stability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Candidates for transistors:  BLF578 (NXP)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 smtClean="0"/>
              <a:t>        </a:t>
            </a:r>
            <a:r>
              <a:rPr lang="en-US" sz="2000" dirty="0" smtClean="0">
                <a:solidFill>
                  <a:srgbClr val="FF0000"/>
                </a:solidFill>
              </a:rPr>
              <a:t>(SOLEIL experts suggestion)</a:t>
            </a:r>
            <a:r>
              <a:rPr lang="en-US" sz="2600" dirty="0" smtClean="0"/>
              <a:t>        PRF6VP41 (</a:t>
            </a:r>
            <a:r>
              <a:rPr lang="en-US" sz="2600" dirty="0" err="1" smtClean="0"/>
              <a:t>Freescale</a:t>
            </a:r>
            <a:r>
              <a:rPr lang="en-US" sz="2600" dirty="0" smtClean="0"/>
              <a:t>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987114" y="5562600"/>
            <a:ext cx="914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 descr="SESAME S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8119"/>
            <a:ext cx="9144000" cy="6002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2743200"/>
            <a:ext cx="880241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HPA Module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5943600"/>
            <a:ext cx="119834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One Tower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4495800"/>
            <a:ext cx="1672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BankGothic Lt BT" pitchFamily="34" charset="0"/>
              </a:rPr>
              <a:t>Transmitter</a:t>
            </a:r>
            <a:endParaRPr lang="en-US" dirty="0">
              <a:latin typeface="BankGothic Lt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1295400"/>
            <a:ext cx="106680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9kW Assembly</a:t>
            </a:r>
            <a:endParaRPr lang="en-US" sz="1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219200"/>
            <a:ext cx="8534400" cy="472440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Good isolation between two transistors which improves amplifier stability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Good in-out external match</a:t>
            </a:r>
          </a:p>
          <a:p>
            <a:pPr marL="971550" lvl="1" indent="-51435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baseline="0" dirty="0" smtClean="0">
                <a:solidFill>
                  <a:schemeClr val="tx2">
                    <a:lumMod val="75000"/>
                  </a:schemeClr>
                </a:solidFill>
              </a:rPr>
              <a:t>Better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input match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better stability and more efficient power dividing</a:t>
            </a:r>
          </a:p>
          <a:p>
            <a:pPr marL="514350" indent="-51435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Cancelation or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attenuation of different products and harmonics</a:t>
            </a:r>
          </a:p>
          <a:p>
            <a:pPr marL="514350" indent="-51435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baseline="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Easy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to design and integrate since good couplers are available</a:t>
            </a:r>
          </a:p>
          <a:p>
            <a:pPr marL="514350" indent="-51435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Using phase shifter to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minimize the phase tolerances and increase the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power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combining efficiency</a:t>
            </a:r>
          </a:p>
          <a:p>
            <a:pPr marL="514350" indent="-51435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Easy to change the type of transistor if it is obsolete </a:t>
            </a: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099" y="609600"/>
            <a:ext cx="7569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Advantages of using balanced amplifier (HPA module)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943600"/>
            <a:ext cx="807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rgbClr val="C00000"/>
                </a:solidFill>
                <a:sym typeface="Wingdings" pitchFamily="2" charset="2"/>
              </a:rPr>
              <a:t>Disadvantage: needs two 50 </a:t>
            </a:r>
            <a:r>
              <a:rPr lang="el-GR" sz="2200" dirty="0" smtClean="0">
                <a:solidFill>
                  <a:srgbClr val="C00000"/>
                </a:solidFill>
                <a:sym typeface="Wingdings" pitchFamily="2" charset="2"/>
              </a:rPr>
              <a:t>Ω</a:t>
            </a:r>
            <a:r>
              <a:rPr lang="en-US" sz="2200" dirty="0" smtClean="0">
                <a:solidFill>
                  <a:srgbClr val="C00000"/>
                </a:solidFill>
                <a:sym typeface="Wingdings" pitchFamily="2" charset="2"/>
              </a:rPr>
              <a:t> terminations (low and high power)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I would like to thank the European synchrotron light sources for their valuable help and support to SESAME. </a:t>
            </a:r>
          </a:p>
          <a:p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My special thanks on behalf of SESAME RF group to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BESSY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SOLEIL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ELETTRA</a:t>
            </a:r>
            <a:r>
              <a:rPr lang="en-US" sz="2800" dirty="0" smtClean="0">
                <a:latin typeface="+mj-lt"/>
              </a:rPr>
              <a:t> and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ALBA</a:t>
            </a:r>
            <a:r>
              <a:rPr lang="en-US" sz="2800" dirty="0" smtClean="0">
                <a:latin typeface="+mj-lt"/>
              </a:rPr>
              <a:t> RF experts who have been always very kind, helpful and supportive to us.</a:t>
            </a: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4724400"/>
            <a:ext cx="3336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70C0"/>
                </a:solidFill>
                <a:latin typeface="Brush Script MT" pitchFamily="66" charset="0"/>
              </a:rPr>
              <a:t>Thank you</a:t>
            </a:r>
            <a:endParaRPr lang="en-US" sz="7200" dirty="0">
              <a:solidFill>
                <a:srgbClr val="0070C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533400" cy="304800"/>
          </a:xfrm>
        </p:spPr>
        <p:txBody>
          <a:bodyPr/>
          <a:lstStyle/>
          <a:p>
            <a:fld id="{62F76A89-4CB8-4C5B-BD1B-B0BA23691C8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6" name="Picture 15" descr="sesame 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9144000" cy="5029200"/>
          </a:xfrm>
          <a:prstGeom prst="rect">
            <a:avLst/>
          </a:prstGeom>
        </p:spPr>
      </p:pic>
      <p:pic>
        <p:nvPicPr>
          <p:cNvPr id="17" name="Picture 2" descr="F: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01086"/>
            <a:ext cx="3886200" cy="2913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1600288" y="685800"/>
            <a:ext cx="5867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SESAME Location and the Member states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400" y="1600200"/>
            <a:ext cx="1531060" cy="3785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Members:</a:t>
            </a:r>
          </a:p>
          <a:p>
            <a:endParaRPr lang="en-US" sz="20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 Rounded MT Bold" pitchFamily="34" charset="0"/>
              </a:rPr>
              <a:t>Bahrain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 Rounded MT Bold" pitchFamily="34" charset="0"/>
              </a:rPr>
              <a:t>Cyprus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 Rounded MT Bold" pitchFamily="34" charset="0"/>
              </a:rPr>
              <a:t>Egypt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 Rounded MT Bold" pitchFamily="34" charset="0"/>
              </a:rPr>
              <a:t>Iran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 Rounded MT Bold" pitchFamily="34" charset="0"/>
              </a:rPr>
              <a:t>Israel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 Rounded MT Bold" pitchFamily="34" charset="0"/>
              </a:rPr>
              <a:t>Jordan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 Rounded MT Bold" pitchFamily="34" charset="0"/>
              </a:rPr>
              <a:t>Pakistan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 Rounded MT Bold" pitchFamily="34" charset="0"/>
              </a:rPr>
              <a:t>Palestine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 Rounded MT Bold" pitchFamily="34" charset="0"/>
              </a:rPr>
              <a:t>Turkey</a:t>
            </a:r>
          </a:p>
          <a:p>
            <a:endParaRPr lang="en-US" sz="2000" dirty="0">
              <a:latin typeface="Arial Rounded MT Bold" pitchFamily="34" charset="0"/>
            </a:endParaRPr>
          </a:p>
        </p:txBody>
      </p:sp>
      <p:cxnSp>
        <p:nvCxnSpPr>
          <p:cNvPr id="8" name="Straight Arrow Connector 7"/>
          <p:cNvCxnSpPr>
            <a:stCxn id="17" idx="3"/>
          </p:cNvCxnSpPr>
          <p:nvPr/>
        </p:nvCxnSpPr>
        <p:spPr>
          <a:xfrm flipV="1">
            <a:off x="4191000" y="4114800"/>
            <a:ext cx="1981200" cy="1432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24400" y="2286000"/>
            <a:ext cx="762000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Lebanon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2438400"/>
            <a:ext cx="533400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Syria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4419600"/>
            <a:ext cx="762000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Palestine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5791200"/>
            <a:ext cx="533400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Israel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4648200"/>
            <a:ext cx="609600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Jordan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1676401"/>
            <a:ext cx="609600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Cyprus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533400"/>
            <a:ext cx="6172200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>
            <a:endCxn id="6" idx="2"/>
          </p:cNvCxnSpPr>
          <p:nvPr/>
        </p:nvCxnSpPr>
        <p:spPr>
          <a:xfrm rot="5400000" flipH="1" flipV="1">
            <a:off x="6774533" y="3155046"/>
            <a:ext cx="357439" cy="38097"/>
          </a:xfrm>
          <a:prstGeom prst="line">
            <a:avLst/>
          </a:prstGeom>
          <a:ln>
            <a:head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1" y="2133600"/>
            <a:ext cx="114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22 </a:t>
            </a:r>
            <a:r>
              <a:rPr lang="en-US" sz="1400" dirty="0" err="1" smtClean="0"/>
              <a:t>MeV</a:t>
            </a:r>
            <a:endParaRPr lang="en-US" sz="1400" dirty="0" smtClean="0"/>
          </a:p>
          <a:p>
            <a:r>
              <a:rPr lang="en-US" sz="1400" dirty="0" err="1" smtClean="0"/>
              <a:t>Microtron</a:t>
            </a:r>
            <a:endParaRPr lang="en-US" sz="1400" dirty="0" smtClean="0"/>
          </a:p>
          <a:p>
            <a:r>
              <a:rPr lang="en-US" sz="1100" dirty="0" smtClean="0"/>
              <a:t>(BESSY 1 + new control system)</a:t>
            </a:r>
            <a:endParaRPr lang="en-US" sz="1100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rot="16200000" flipV="1">
            <a:off x="5487576" y="3049175"/>
            <a:ext cx="873950" cy="495302"/>
          </a:xfrm>
          <a:prstGeom prst="line">
            <a:avLst/>
          </a:prstGeom>
          <a:ln>
            <a:head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29200" y="1828800"/>
            <a:ext cx="12954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800 </a:t>
            </a:r>
            <a:r>
              <a:rPr lang="en-US" sz="1400" dirty="0" err="1" smtClean="0"/>
              <a:t>MeV</a:t>
            </a:r>
            <a:endParaRPr lang="en-US" sz="1400" dirty="0" smtClean="0"/>
          </a:p>
          <a:p>
            <a:r>
              <a:rPr lang="en-US" sz="1400" dirty="0" smtClean="0"/>
              <a:t>Booster</a:t>
            </a:r>
          </a:p>
          <a:p>
            <a:r>
              <a:rPr lang="en-US" sz="1100" dirty="0" smtClean="0"/>
              <a:t>(BESSY 1+ new control, magnet PS and RF amp)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2895600"/>
            <a:ext cx="1421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2.5 </a:t>
            </a:r>
            <a:r>
              <a:rPr lang="en-US" b="1" dirty="0" err="1" smtClean="0">
                <a:solidFill>
                  <a:srgbClr val="FF0000"/>
                </a:solidFill>
              </a:rPr>
              <a:t>GeV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Storage Ring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(Totally new)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3886200" y="2057400"/>
            <a:ext cx="1219200" cy="457200"/>
          </a:xfrm>
          <a:prstGeom prst="line">
            <a:avLst/>
          </a:prstGeom>
          <a:ln>
            <a:head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6200" y="908050"/>
            <a:ext cx="2590800" cy="485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</a:pPr>
            <a:r>
              <a:rPr lang="en-US" b="1" u="sng" dirty="0">
                <a:solidFill>
                  <a:srgbClr val="FF3300"/>
                </a:solidFill>
                <a:cs typeface="Arial" charset="0"/>
              </a:rPr>
              <a:t>Main Ring Parameters</a:t>
            </a:r>
            <a:r>
              <a:rPr lang="en-US" b="1" dirty="0">
                <a:solidFill>
                  <a:srgbClr val="FF3300"/>
                </a:solidFill>
                <a:cs typeface="Arial" charset="0"/>
              </a:rPr>
              <a:t>: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</a:pPr>
            <a:endParaRPr lang="en-US" b="1" dirty="0">
              <a:solidFill>
                <a:srgbClr val="FF3300"/>
              </a:solidFill>
              <a:cs typeface="Arial" charset="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cs typeface="Arial" charset="0"/>
              </a:rPr>
              <a:t>Energy = 2.5 </a:t>
            </a:r>
            <a:r>
              <a:rPr lang="en-US" b="1" dirty="0" err="1">
                <a:cs typeface="Arial" charset="0"/>
              </a:rPr>
              <a:t>GeV</a:t>
            </a:r>
            <a:endParaRPr lang="en-US" b="1" dirty="0">
              <a:cs typeface="Arial" charset="0"/>
            </a:endParaRPr>
          </a:p>
          <a:p>
            <a:pPr marL="342900" indent="-342900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cs typeface="Arial" charset="0"/>
              </a:rPr>
              <a:t>Circumference =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133.2 m</a:t>
            </a:r>
          </a:p>
          <a:p>
            <a:pPr marL="342900" indent="-342900">
              <a:lnSpc>
                <a:spcPct val="60000"/>
              </a:lnSpc>
              <a:spcBef>
                <a:spcPct val="50000"/>
              </a:spcBef>
              <a:buFont typeface="Symbol" pitchFamily="18" charset="2"/>
              <a:buNone/>
            </a:pPr>
            <a:endParaRPr lang="en-US" b="1" dirty="0" smtClean="0">
              <a:cs typeface="Arial" charset="0"/>
            </a:endParaRPr>
          </a:p>
          <a:p>
            <a:pPr marL="342900" indent="-342900">
              <a:lnSpc>
                <a:spcPct val="60000"/>
              </a:lnSpc>
              <a:spcBef>
                <a:spcPct val="50000"/>
              </a:spcBef>
              <a:buFont typeface="Symbol" pitchFamily="18" charset="2"/>
              <a:buNone/>
            </a:pPr>
            <a:r>
              <a:rPr lang="en-US" b="1" dirty="0" smtClean="0">
                <a:cs typeface="Arial" charset="0"/>
              </a:rPr>
              <a:t>16 </a:t>
            </a:r>
            <a:r>
              <a:rPr lang="en-US" b="1" dirty="0">
                <a:cs typeface="Arial" charset="0"/>
              </a:rPr>
              <a:t>Straights sections</a:t>
            </a:r>
          </a:p>
          <a:p>
            <a:pPr marL="342900" indent="-342900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cs typeface="Arial" charset="0"/>
              </a:rPr>
              <a:t>{</a:t>
            </a:r>
            <a:r>
              <a:rPr lang="en-US" sz="1400" b="1" dirty="0">
                <a:cs typeface="Arial" charset="0"/>
              </a:rPr>
              <a:t>8 x 4.44 m  + 8 x 2.38 m</a:t>
            </a:r>
            <a:r>
              <a:rPr lang="en-US" b="1" dirty="0">
                <a:cs typeface="Arial" charset="0"/>
              </a:rPr>
              <a:t>}</a:t>
            </a:r>
          </a:p>
          <a:p>
            <a:pPr marL="342900" indent="-342900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cs typeface="Arial" charset="0"/>
              </a:rPr>
              <a:t>Up to 28  </a:t>
            </a:r>
            <a:r>
              <a:rPr lang="en-US" b="1" dirty="0" err="1">
                <a:cs typeface="Arial" charset="0"/>
              </a:rPr>
              <a:t>Beamlines</a:t>
            </a:r>
            <a:r>
              <a:rPr lang="en-US" b="1" dirty="0">
                <a:cs typeface="Arial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AutoNum type="arabicPlain" startAt="12"/>
            </a:pP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Insertion Devices</a:t>
            </a:r>
          </a:p>
          <a:p>
            <a:pPr marL="342900" indent="-342900">
              <a:spcBef>
                <a:spcPct val="50000"/>
              </a:spcBef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16 Dipole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magnets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cs typeface="Arial" charset="0"/>
              </a:rPr>
              <a:t> 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Symbol" pitchFamily="18" charset="2"/>
              <a:cs typeface="Arial" charset="0"/>
            </a:endParaRPr>
          </a:p>
          <a:p>
            <a:r>
              <a:rPr lang="en-US" b="1" dirty="0" err="1" smtClean="0">
                <a:cs typeface="Arial" charset="0"/>
              </a:rPr>
              <a:t>Beamlines</a:t>
            </a:r>
            <a:endParaRPr lang="en-US" b="1" dirty="0" smtClean="0">
              <a:cs typeface="Arial" charset="0"/>
            </a:endParaRPr>
          </a:p>
          <a:p>
            <a:r>
              <a:rPr lang="en-US" b="1" dirty="0" smtClean="0">
                <a:cs typeface="Arial" charset="0"/>
              </a:rPr>
              <a:t>length range from</a:t>
            </a:r>
          </a:p>
          <a:p>
            <a:r>
              <a:rPr lang="en-US" sz="2000" b="1" dirty="0" smtClean="0">
                <a:solidFill>
                  <a:srgbClr val="008000"/>
                </a:solidFill>
                <a:cs typeface="Arial" charset="0"/>
              </a:rPr>
              <a:t>21 m – 36.7 m</a:t>
            </a:r>
          </a:p>
          <a:p>
            <a:pPr marL="342900" indent="-342900">
              <a:spcBef>
                <a:spcPct val="50000"/>
              </a:spcBef>
            </a:pPr>
            <a:endParaRPr lang="en-US" b="1" dirty="0">
              <a:solidFill>
                <a:schemeClr val="accent3">
                  <a:lumMod val="75000"/>
                </a:schemeClr>
              </a:solidFill>
              <a:latin typeface="Symbol" pitchFamily="18" charset="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977900"/>
            <a:ext cx="87249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62400" y="609600"/>
            <a:ext cx="1244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3D View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143000"/>
            <a:ext cx="537025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Arial Rounded MT Bold" pitchFamily="34" charset="0"/>
              </a:rPr>
              <a:t>SESAME milestones: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 err="1" smtClean="0"/>
              <a:t>Microtron</a:t>
            </a:r>
            <a:r>
              <a:rPr lang="en-US" sz="2800" dirty="0" smtClean="0"/>
              <a:t> commissioning: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Successfully done in July 2009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Booster commissioning: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To be finished in 2011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Storage ring commissioning: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Planned for 2014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Group 131"/>
          <p:cNvGraphicFramePr>
            <a:graphicFrameLocks noGrp="1"/>
          </p:cNvGraphicFramePr>
          <p:nvPr/>
        </p:nvGraphicFramePr>
        <p:xfrm>
          <a:off x="1447800" y="1219200"/>
          <a:ext cx="6096000" cy="4883786"/>
        </p:xfrm>
        <a:graphic>
          <a:graphicData uri="http://schemas.openxmlformats.org/drawingml/2006/table">
            <a:tbl>
              <a:tblPr lastCol="1"/>
              <a:tblGrid>
                <a:gridCol w="374650"/>
                <a:gridCol w="1795463"/>
                <a:gridCol w="2706687"/>
                <a:gridCol w="1219200"/>
              </a:tblGrid>
              <a:tr h="304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Name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Field of Activity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Nationality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Maher Attal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Acc. Physics.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Palestine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Firas Makahleh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Cooling system/Vacuum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Jordan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Seadat Varnasseri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Diagnostics &amp;Power Supplies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Iran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Adel Amro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Vacuum/Layout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Jordan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Maher Shehab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Mech. Engineering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Jordan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Arash Kaftoosian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RF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Iran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Darweesh Foudeh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RF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Jordan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Tasaddaq Ali Khan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RF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Pakistan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Moh’d. Alnajdawi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Mechanical  Engineering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Jordan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Salman Matalgah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Control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Jordan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Ahed Aladwan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Control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Jordan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Adli Hamad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Radiation Safety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Jordan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Thaer Abu Haniah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Alignment  &amp; Survey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Jordan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Hamed Tarawneh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Acc. Physics/ Magnet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Jordan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Moayyad Sbahi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Cabling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Jordan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Saed Budair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Vacuum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Jordan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6600" y="685800"/>
            <a:ext cx="2371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Technical staff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762000"/>
            <a:ext cx="277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eorgia" pitchFamily="18" charset="0"/>
              </a:rPr>
              <a:t>The RF Group</a:t>
            </a:r>
            <a:endParaRPr lang="en-US" sz="2800" b="1" dirty="0">
              <a:latin typeface="Georgia" pitchFamily="18" charset="0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rcRect l="3448" t="16393"/>
          <a:stretch>
            <a:fillRect/>
          </a:stretch>
        </p:blipFill>
        <p:spPr>
          <a:xfrm>
            <a:off x="2983925" y="1634240"/>
            <a:ext cx="5931475" cy="3852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1905000"/>
            <a:ext cx="2971800" cy="3276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Arash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Kaftoosian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(RF, Amplifiers, Cavity, Group leader)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Darweesh</a:t>
            </a: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Arial Narrow" pitchFamily="34" charset="0"/>
                <a:ea typeface="+mj-ea"/>
                <a:cs typeface="+mj-cs"/>
              </a:rPr>
              <a:t>Foudeh</a:t>
            </a: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(Electronics, LLRF)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Arial Narrow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Tasaddaq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Ali Khan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(Control H/S, LLRF)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A89-4CB8-4C5B-BD1B-B0BA23691C8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29081" y="685800"/>
            <a:ext cx="4376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Georgia" pitchFamily="18" charset="0"/>
              </a:rPr>
              <a:t>Microtron</a:t>
            </a:r>
            <a:r>
              <a:rPr lang="en-US" sz="2800" dirty="0" smtClean="0">
                <a:latin typeface="Georgia" pitchFamily="18" charset="0"/>
              </a:rPr>
              <a:t> Commissioning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4" name="Picture 3" descr="IMG_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62045"/>
            <a:ext cx="4876800" cy="2066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G_1101.JPG"/>
          <p:cNvPicPr>
            <a:picLocks noChangeAspect="1"/>
          </p:cNvPicPr>
          <p:nvPr/>
        </p:nvPicPr>
        <p:blipFill>
          <a:blip r:embed="rId3" cstate="print"/>
          <a:srcRect t="10526" r="6579" b="15790"/>
          <a:stretch>
            <a:fillRect/>
          </a:stretch>
        </p:blipFill>
        <p:spPr>
          <a:xfrm>
            <a:off x="4898571" y="3810000"/>
            <a:ext cx="3864429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_1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371600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3733800"/>
            <a:ext cx="449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 Narrow" pitchFamily="34" charset="0"/>
              </a:rPr>
              <a:t>First beam obtained from </a:t>
            </a:r>
            <a:r>
              <a:rPr lang="en-US" sz="2400" dirty="0" err="1" smtClean="0">
                <a:solidFill>
                  <a:srgbClr val="C00000"/>
                </a:solidFill>
                <a:latin typeface="Arial Narrow" pitchFamily="34" charset="0"/>
              </a:rPr>
              <a:t>Microtron</a:t>
            </a:r>
            <a:r>
              <a:rPr lang="en-US" sz="2400" dirty="0" smtClean="0">
                <a:solidFill>
                  <a:srgbClr val="C00000"/>
                </a:solidFill>
                <a:latin typeface="Arial Narrow" pitchFamily="34" charset="0"/>
              </a:rPr>
              <a:t> in July 14, 2009</a:t>
            </a:r>
          </a:p>
          <a:p>
            <a:endParaRPr lang="en-US" sz="2000" dirty="0" smtClean="0">
              <a:latin typeface="Arial Narrow" pitchFamily="34" charset="0"/>
            </a:endParaRPr>
          </a:p>
          <a:p>
            <a:r>
              <a:rPr lang="en-US" sz="2000" dirty="0" smtClean="0">
                <a:latin typeface="Arial Narrow" pitchFamily="34" charset="0"/>
              </a:rPr>
              <a:t>RF group was in charge of: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Arial Narrow" pitchFamily="34" charset="0"/>
              </a:rPr>
              <a:t>  The 3 GHz, 2MW (peak) RF system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Arial Narrow" pitchFamily="34" charset="0"/>
              </a:rPr>
              <a:t>  The RF gun and auxiliary gun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Arial Narrow" pitchFamily="34" charset="0"/>
              </a:rPr>
              <a:t>  The electronics and power supplies</a:t>
            </a:r>
          </a:p>
          <a:p>
            <a:endParaRPr lang="en-US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1226</Words>
  <Application>Microsoft Office PowerPoint</Application>
  <PresentationFormat>On-screen Show (4:3)</PresentationFormat>
  <Paragraphs>343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SESAME RF System</dc:title>
  <dc:creator>arash.kaftoosian</dc:creator>
  <cp:lastModifiedBy>Arash</cp:lastModifiedBy>
  <cp:revision>148</cp:revision>
  <dcterms:created xsi:type="dcterms:W3CDTF">2009-09-15T10:06:15Z</dcterms:created>
  <dcterms:modified xsi:type="dcterms:W3CDTF">2009-10-01T00:26:13Z</dcterms:modified>
</cp:coreProperties>
</file>