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70" r:id="rId4"/>
    <p:sldId id="269" r:id="rId5"/>
    <p:sldId id="271" r:id="rId6"/>
    <p:sldId id="261" r:id="rId7"/>
    <p:sldId id="272" r:id="rId8"/>
    <p:sldId id="263" r:id="rId9"/>
    <p:sldId id="273" r:id="rId10"/>
    <p:sldId id="274" r:id="rId11"/>
    <p:sldId id="257" r:id="rId12"/>
    <p:sldId id="275" r:id="rId13"/>
    <p:sldId id="268" r:id="rId14"/>
    <p:sldId id="265" r:id="rId15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53" autoAdjust="0"/>
  </p:normalViewPr>
  <p:slideViewPr>
    <p:cSldViewPr snapToGrid="0">
      <p:cViewPr varScale="1">
        <p:scale>
          <a:sx n="78" d="100"/>
          <a:sy n="78" d="100"/>
        </p:scale>
        <p:origin x="-9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0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4FC49-F78B-4FF8-9376-C50452A67C20}" type="datetimeFigureOut">
              <a:rPr lang="en-US" smtClean="0"/>
              <a:pPr/>
              <a:t>9/30/2009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1EEC0-E54E-44B5-A782-C2E380877E5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3E2BB9-0C65-4730-8E9B-671617FA6CAE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F1139-C632-4E0A-8166-EED5B8673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27/9-2007</a:t>
            </a: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50ADB2C-7B64-43EF-9211-C031AB7047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5" name="Picture 14" descr="ISA3Dsss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286500"/>
            <a:ext cx="857250" cy="571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27/9-2007</a:t>
            </a: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ESLS-RF 11 (4-5/10-2007), A new LLRF system for ASTRIDx</a:t>
            </a: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CD74E-AB9E-4037-B9AF-D421D1D10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27/9-2007</a:t>
            </a: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ESLS-RF 11 (4-5/10-2007), A new LLRF system for ASTRIDx</a:t>
            </a: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BA442-8D4E-4B5C-8575-D516FACDA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86412"/>
          </a:xfrm>
        </p:spPr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 rtlCol="0"/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8358213" y="6500834"/>
            <a:ext cx="288899" cy="27302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27/9-2007</a:t>
            </a: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4379913" y="6500834"/>
            <a:ext cx="3978301" cy="27302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ESLS-RF 13 (30/9-1/10 2009), ASTRID2 and its RF system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8647113" y="6500834"/>
            <a:ext cx="366712" cy="27302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E7889-9A01-410D-8355-8E4946BDB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27/9-2007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ESLS-RF 11 (4-5/10-2007), A new LLRF system for ASTRIDx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C0B2662-3B56-4086-B104-4EED3E2CEF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27/9-2007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ESLS-RF 11 (4-5/10-2007), A new LLRF system for ASTRIDx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B29AC5-4CAA-43F6-9450-1B1C874ACA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27/9-2007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ESLS-RF 11 (4-5/10-2007), A new LLRF system for ASTRIDx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3E8131-3310-4ED1-BFA8-93688FD0F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27/9-2007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ESLS-RF 11 (4-5/10-2007), A new LLRF system for ASTRIDx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124B80-B14B-4990-84A4-8E191CD68E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27/9-2007</a:t>
            </a: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ESLS-RF 11 (4-5/10-2007), A new LLRF system for ASTRIDx</a:t>
            </a: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B619E-E2CE-4535-B95C-865C2930E9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27/9-2007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ESLS-RF 11 (4-5/10-2007), A new LLRF system for ASTRIDx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BACCBB-8D8C-4DF7-B357-CF75C1BC8D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27/9-2007</a:t>
            </a: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ESLS-RF 11 (4-5/10-2007), A new LLRF system for ASTRIDx</a:t>
            </a: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A015728-517F-4306-9F4A-4B86F50AC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en-US" smtClean="0"/>
              <a:t>27/9-2007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en-US" smtClean="0"/>
              <a:t>ESLS-RF 11 (4-5/10-2007), A new LLRF system for ASTRIDx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C7B5BFE-98B6-493F-888D-4EDFF79B3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" name="Picture 15" descr="ISA3Dsss.gif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0" y="6286500"/>
            <a:ext cx="857250" cy="571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7" r:id="rId6"/>
    <p:sldLayoutId id="2147483680" r:id="rId7"/>
    <p:sldLayoutId id="2147483688" r:id="rId8"/>
    <p:sldLayoutId id="2147483689" r:id="rId9"/>
    <p:sldLayoutId id="2147483681" r:id="rId10"/>
    <p:sldLayoutId id="2147483682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70545"/>
            <a:ext cx="7772400" cy="1829761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a-DK" dirty="0" smtClean="0"/>
              <a:t>An </a:t>
            </a:r>
            <a:r>
              <a:rPr lang="da-DK" dirty="0" err="1" smtClean="0"/>
              <a:t>overview</a:t>
            </a:r>
            <a:r>
              <a:rPr lang="da-DK" dirty="0" smtClean="0"/>
              <a:t> the ASTRID2 </a:t>
            </a:r>
            <a:r>
              <a:rPr lang="da-DK" dirty="0" err="1" smtClean="0"/>
              <a:t>storage</a:t>
            </a:r>
            <a:r>
              <a:rPr lang="da-DK" dirty="0" smtClean="0"/>
              <a:t> ring and </a:t>
            </a:r>
            <a:r>
              <a:rPr lang="da-DK" dirty="0" err="1" smtClean="0"/>
              <a:t>its</a:t>
            </a:r>
            <a:r>
              <a:rPr lang="da-DK" dirty="0" smtClean="0"/>
              <a:t> RF system</a:t>
            </a:r>
            <a:endParaRPr lang="en-US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857250" y="3100388"/>
            <a:ext cx="7429500" cy="2114550"/>
          </a:xfrm>
        </p:spPr>
        <p:txBody>
          <a:bodyPr/>
          <a:lstStyle/>
          <a:p>
            <a:pPr marR="0"/>
            <a:r>
              <a:rPr lang="en-US" dirty="0" smtClean="0"/>
              <a:t>Jørgen S. Nielsen</a:t>
            </a:r>
          </a:p>
          <a:p>
            <a:pPr marR="0"/>
            <a:r>
              <a:rPr lang="en-US" dirty="0" smtClean="0"/>
              <a:t>Institute for Storage Ring Facilities (ISA)</a:t>
            </a:r>
          </a:p>
          <a:p>
            <a:pPr marR="0"/>
            <a:r>
              <a:rPr lang="en-US" dirty="0" smtClean="0"/>
              <a:t>Aarhus University</a:t>
            </a:r>
          </a:p>
          <a:p>
            <a:pPr marR="0"/>
            <a:r>
              <a:rPr lang="en-US" dirty="0" smtClean="0"/>
              <a:t>Denmark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0ADB2C-7B64-43EF-9211-C031AB70471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4379913" y="6486525"/>
            <a:ext cx="4249737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ESLS-RF 13 (30/9-1/10 2009), ASTRID2 and its RF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78751" y="3247401"/>
            <a:ext cx="37719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Content Placeholder 1"/>
          <p:cNvSpPr>
            <a:spLocks noGrp="1"/>
          </p:cNvSpPr>
          <p:nvPr>
            <p:ph idx="1"/>
          </p:nvPr>
        </p:nvSpPr>
        <p:spPr>
          <a:xfrm>
            <a:off x="457199" y="1143000"/>
            <a:ext cx="8442252" cy="2070219"/>
          </a:xfrm>
        </p:spPr>
        <p:txBody>
          <a:bodyPr/>
          <a:lstStyle/>
          <a:p>
            <a:r>
              <a:rPr lang="en-US" dirty="0" smtClean="0"/>
              <a:t>Collaboration with MAX-lab</a:t>
            </a:r>
          </a:p>
          <a:p>
            <a:pPr lvl="1"/>
            <a:r>
              <a:rPr lang="en-US" dirty="0" smtClean="0"/>
              <a:t>MAX-lab needs 8 cavities (100 MHz) for MAX IV</a:t>
            </a:r>
          </a:p>
          <a:p>
            <a:pPr lvl="2"/>
            <a:r>
              <a:rPr lang="en-US" dirty="0" smtClean="0"/>
              <a:t>We need 2 cavities (105 MHz) </a:t>
            </a:r>
            <a:r>
              <a:rPr lang="en-US" smtClean="0"/>
              <a:t>(a spare </a:t>
            </a:r>
            <a:r>
              <a:rPr lang="en-US" dirty="0" smtClean="0"/>
              <a:t>for ASTRID1)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a-DK" dirty="0" smtClean="0"/>
              <a:t>ASTRID2 </a:t>
            </a:r>
            <a:r>
              <a:rPr lang="da-DK" dirty="0" err="1" smtClean="0"/>
              <a:t>Cavity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E7889-9A01-410D-8355-8E4946BDB7E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ESLS-RF 13 (30/9-1/10 2009), ASTRID2 and its RF system</a:t>
            </a:r>
            <a:endParaRPr lang="en-US" dirty="0"/>
          </a:p>
        </p:txBody>
      </p:sp>
      <p:sp>
        <p:nvSpPr>
          <p:cNvPr id="8" name="Content Placeholder 1"/>
          <p:cNvSpPr txBox="1">
            <a:spLocks/>
          </p:cNvSpPr>
          <p:nvPr/>
        </p:nvSpPr>
        <p:spPr bwMode="auto">
          <a:xfrm>
            <a:off x="457199" y="2410625"/>
            <a:ext cx="4883922" cy="4020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New MAX-lab cavity</a:t>
            </a:r>
          </a:p>
          <a:p>
            <a:pPr marL="858838" lvl="2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/>
            </a:pPr>
            <a:r>
              <a:rPr lang="en-US" sz="2100" dirty="0" smtClean="0"/>
              <a:t>Based on MAX II cavity</a:t>
            </a:r>
          </a:p>
          <a:p>
            <a:pPr marL="858838" lvl="2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/>
            </a:pPr>
            <a:r>
              <a:rPr lang="en-US" sz="2100" dirty="0" smtClean="0"/>
              <a:t>Use Electron Beam Welding instead of vacuum brazing</a:t>
            </a:r>
          </a:p>
          <a:p>
            <a:pPr marL="858838" lvl="2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/>
            </a:pPr>
            <a:r>
              <a:rPr lang="en-US" sz="2100" dirty="0" smtClean="0"/>
              <a:t>Proposal: Have industry build after MAX-lab RF design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r>
              <a:rPr lang="en-US" sz="2300" dirty="0" smtClean="0">
                <a:latin typeface="+mn-lt"/>
              </a:rPr>
              <a:t>MAX-lab will also build a 300 MHz Landau cavity</a:t>
            </a:r>
            <a:endParaRPr kumimoji="0" lang="en-US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149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will need a new LLRF for ASTRID2</a:t>
            </a:r>
            <a:endParaRPr lang="en-US" sz="2000" dirty="0" smtClean="0"/>
          </a:p>
          <a:p>
            <a:r>
              <a:rPr lang="en-US" dirty="0" smtClean="0"/>
              <a:t>The present ASTRID LLRF is</a:t>
            </a:r>
          </a:p>
          <a:p>
            <a:pPr lvl="1"/>
            <a:r>
              <a:rPr lang="en-US" dirty="0" smtClean="0"/>
              <a:t>Old, Analog</a:t>
            </a:r>
          </a:p>
          <a:p>
            <a:pPr lvl="2"/>
            <a:r>
              <a:rPr lang="en-US" dirty="0" smtClean="0"/>
              <a:t>Risk of failure, not easy to repair/maintain</a:t>
            </a:r>
          </a:p>
          <a:p>
            <a:r>
              <a:rPr lang="en-US" dirty="0" smtClean="0"/>
              <a:t>We are seeking a solution which is</a:t>
            </a:r>
          </a:p>
          <a:p>
            <a:pPr lvl="1"/>
            <a:r>
              <a:rPr lang="en-US" dirty="0" smtClean="0"/>
              <a:t>Simple (we have limited resources)</a:t>
            </a:r>
          </a:p>
          <a:p>
            <a:pPr lvl="1"/>
            <a:r>
              <a:rPr lang="en-US" dirty="0" smtClean="0"/>
              <a:t>Adequate</a:t>
            </a:r>
          </a:p>
          <a:p>
            <a:r>
              <a:rPr lang="en-US" dirty="0" smtClean="0"/>
              <a:t>Two possibilities</a:t>
            </a:r>
          </a:p>
          <a:p>
            <a:pPr lvl="1"/>
            <a:r>
              <a:rPr lang="en-US" dirty="0" smtClean="0"/>
              <a:t>Fully digital: </a:t>
            </a:r>
          </a:p>
          <a:p>
            <a:pPr lvl="2"/>
            <a:r>
              <a:rPr lang="en-US" dirty="0" smtClean="0"/>
              <a:t>Direct digital sampling of down converted signals</a:t>
            </a:r>
          </a:p>
          <a:p>
            <a:pPr lvl="3"/>
            <a:r>
              <a:rPr lang="en-US" dirty="0" smtClean="0"/>
              <a:t>Others achieve 0.1% stability</a:t>
            </a:r>
          </a:p>
          <a:p>
            <a:pPr lvl="1"/>
            <a:r>
              <a:rPr lang="en-US" dirty="0" smtClean="0"/>
              <a:t>Analog down conversion to baseband</a:t>
            </a:r>
          </a:p>
          <a:p>
            <a:pPr lvl="2"/>
            <a:r>
              <a:rPr lang="en-US" dirty="0" smtClean="0"/>
              <a:t>Digital control of baseband signals</a:t>
            </a:r>
          </a:p>
          <a:p>
            <a:pPr lvl="3"/>
            <a:r>
              <a:rPr lang="en-US" dirty="0" smtClean="0"/>
              <a:t>Stability: ~1%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New </a:t>
            </a:r>
            <a:r>
              <a:rPr lang="en-US" smtClean="0"/>
              <a:t>ASTRIDx </a:t>
            </a:r>
            <a:r>
              <a:rPr lang="en-US" dirty="0" smtClean="0"/>
              <a:t>LLRF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E7889-9A01-410D-8355-8E4946BDB7E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ESLS-RF 13 (30/9-1/10 2009), ASTRID2 and its RF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Digital control of baseband signal</a:t>
            </a:r>
          </a:p>
          <a:p>
            <a:pPr lvl="1"/>
            <a:r>
              <a:rPr lang="en-US" dirty="0" smtClean="0"/>
              <a:t>Either with IQ modulators and demodulators </a:t>
            </a:r>
            <a:br>
              <a:rPr lang="en-US" dirty="0" smtClean="0"/>
            </a:br>
            <a:r>
              <a:rPr lang="en-US" dirty="0" smtClean="0"/>
              <a:t>or with amplitude and phase</a:t>
            </a:r>
          </a:p>
          <a:p>
            <a:pPr lvl="1"/>
            <a:r>
              <a:rPr lang="en-US" dirty="0" smtClean="0"/>
              <a:t>A computer (PC) running </a:t>
            </a:r>
            <a:r>
              <a:rPr lang="en-US" dirty="0" err="1" smtClean="0"/>
              <a:t>LabVIEW</a:t>
            </a:r>
            <a:r>
              <a:rPr lang="en-US" dirty="0" smtClean="0"/>
              <a:t> Real-Time with FPGA equipped multifunction card to measure and control the baseband signals</a:t>
            </a:r>
          </a:p>
          <a:p>
            <a:pPr lvl="2"/>
            <a:r>
              <a:rPr lang="en-US" dirty="0" smtClean="0"/>
              <a:t>NI PCIe-7851R/7852R:</a:t>
            </a:r>
          </a:p>
          <a:p>
            <a:pPr lvl="3"/>
            <a:r>
              <a:rPr lang="en-US" dirty="0" err="1" smtClean="0"/>
              <a:t>Virtex</a:t>
            </a:r>
            <a:r>
              <a:rPr lang="en-US" dirty="0" smtClean="0"/>
              <a:t> 5 FPGA, 8 AI, 750 </a:t>
            </a:r>
            <a:r>
              <a:rPr lang="en-US" dirty="0" err="1" smtClean="0"/>
              <a:t>kS</a:t>
            </a:r>
            <a:r>
              <a:rPr lang="en-US" dirty="0" smtClean="0"/>
              <a:t>/s/</a:t>
            </a:r>
            <a:r>
              <a:rPr lang="en-US" dirty="0" err="1" smtClean="0"/>
              <a:t>ch</a:t>
            </a:r>
            <a:r>
              <a:rPr lang="en-US" dirty="0" smtClean="0"/>
              <a:t>, 8 AO, 1 MS/s/</a:t>
            </a:r>
            <a:r>
              <a:rPr lang="en-US" dirty="0" err="1" smtClean="0"/>
              <a:t>ch</a:t>
            </a:r>
            <a:r>
              <a:rPr lang="en-US" dirty="0" smtClean="0"/>
              <a:t>, 16 bit</a:t>
            </a:r>
          </a:p>
          <a:p>
            <a:pPr lvl="3"/>
            <a:r>
              <a:rPr lang="en-US" dirty="0" smtClean="0"/>
              <a:t>PID Loop rates in excess of 100 kHz</a:t>
            </a:r>
          </a:p>
          <a:p>
            <a:pPr lvl="4"/>
            <a:r>
              <a:rPr lang="en-US" dirty="0" smtClean="0"/>
              <a:t>Cavity fill time has a 3 dB point at 6 kHz</a:t>
            </a:r>
          </a:p>
          <a:p>
            <a:r>
              <a:rPr lang="en-US" dirty="0" smtClean="0"/>
              <a:t>We believe this solution is</a:t>
            </a:r>
          </a:p>
          <a:p>
            <a:pPr lvl="1"/>
            <a:r>
              <a:rPr lang="en-US" dirty="0" smtClean="0"/>
              <a:t>Simple, but adequate</a:t>
            </a:r>
          </a:p>
          <a:p>
            <a:pPr lvl="1"/>
            <a:r>
              <a:rPr lang="en-US" dirty="0" smtClean="0"/>
              <a:t>Flexible</a:t>
            </a:r>
          </a:p>
          <a:p>
            <a:pPr lvl="1"/>
            <a:r>
              <a:rPr lang="en-US" dirty="0" smtClean="0"/>
              <a:t>Allows easily integrated diagnostics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ASTRIDx</a:t>
            </a:r>
            <a:r>
              <a:rPr lang="en-US" dirty="0" smtClean="0"/>
              <a:t> LLRF (proposal)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ESLS-RF 13 (30/9-1/10 2009), ASTRID2 and its RF system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E7889-9A01-410D-8355-8E4946BDB7E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ESLS-RF 13 (30/9-1/10 2009), ASTRID2 and its RF system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E7889-9A01-410D-8355-8E4946BDB7E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81" name="Title 28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ASTRIDx</a:t>
            </a:r>
            <a:r>
              <a:rPr lang="da-DK" dirty="0" smtClean="0"/>
              <a:t> LLRF </a:t>
            </a:r>
            <a:r>
              <a:rPr lang="da-DK" dirty="0" err="1" smtClean="0"/>
              <a:t>proposal</a:t>
            </a:r>
            <a:endParaRPr lang="da-DK" dirty="0"/>
          </a:p>
        </p:txBody>
      </p:sp>
      <p:grpSp>
        <p:nvGrpSpPr>
          <p:cNvPr id="970" name="Group 969"/>
          <p:cNvGrpSpPr/>
          <p:nvPr/>
        </p:nvGrpSpPr>
        <p:grpSpPr>
          <a:xfrm>
            <a:off x="275033" y="1237607"/>
            <a:ext cx="8569873" cy="4829817"/>
            <a:chOff x="-109537" y="790575"/>
            <a:chExt cx="9363075" cy="5276850"/>
          </a:xfrm>
        </p:grpSpPr>
        <p:sp>
          <p:nvSpPr>
            <p:cNvPr id="835" name="Oval 834"/>
            <p:cNvSpPr>
              <a:spLocks noChangeArrowheads="1"/>
            </p:cNvSpPr>
            <p:nvPr/>
          </p:nvSpPr>
          <p:spPr bwMode="auto">
            <a:xfrm>
              <a:off x="6816726" y="3365500"/>
              <a:ext cx="1081087" cy="10810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836" name="AutoShape 7"/>
            <p:cNvSpPr>
              <a:spLocks noChangeArrowheads="1"/>
            </p:cNvSpPr>
            <p:nvPr/>
          </p:nvSpPr>
          <p:spPr bwMode="auto">
            <a:xfrm rot="5400000">
              <a:off x="6946901" y="1292225"/>
              <a:ext cx="820738" cy="1366837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837" name="AutoShape 8"/>
            <p:cNvSpPr>
              <a:spLocks noChangeArrowheads="1"/>
            </p:cNvSpPr>
            <p:nvPr/>
          </p:nvSpPr>
          <p:spPr bwMode="auto">
            <a:xfrm rot="5400000">
              <a:off x="5548314" y="1543050"/>
              <a:ext cx="519112" cy="865187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838" name="Line 14"/>
            <p:cNvSpPr>
              <a:spLocks noChangeShapeType="1"/>
            </p:cNvSpPr>
            <p:nvPr/>
          </p:nvSpPr>
          <p:spPr bwMode="auto">
            <a:xfrm>
              <a:off x="4573588" y="1974850"/>
              <a:ext cx="8064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839" name="Line 15"/>
            <p:cNvSpPr>
              <a:spLocks noChangeShapeType="1"/>
            </p:cNvSpPr>
            <p:nvPr/>
          </p:nvSpPr>
          <p:spPr bwMode="auto">
            <a:xfrm>
              <a:off x="6230938" y="1974850"/>
              <a:ext cx="4381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840" name="Line 19"/>
            <p:cNvSpPr>
              <a:spLocks noChangeShapeType="1"/>
            </p:cNvSpPr>
            <p:nvPr/>
          </p:nvSpPr>
          <p:spPr bwMode="auto">
            <a:xfrm>
              <a:off x="8034338" y="1976438"/>
              <a:ext cx="5857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841" name="Line 20"/>
            <p:cNvSpPr>
              <a:spLocks noChangeShapeType="1"/>
            </p:cNvSpPr>
            <p:nvPr/>
          </p:nvSpPr>
          <p:spPr bwMode="auto">
            <a:xfrm>
              <a:off x="8624888" y="1985963"/>
              <a:ext cx="0" cy="12525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842" name="Line 21"/>
            <p:cNvSpPr>
              <a:spLocks noChangeShapeType="1"/>
            </p:cNvSpPr>
            <p:nvPr/>
          </p:nvSpPr>
          <p:spPr bwMode="auto">
            <a:xfrm flipH="1">
              <a:off x="7848601" y="3238500"/>
              <a:ext cx="776287" cy="4476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843" name="Freeform 842"/>
            <p:cNvSpPr>
              <a:spLocks/>
            </p:cNvSpPr>
            <p:nvPr/>
          </p:nvSpPr>
          <p:spPr bwMode="auto">
            <a:xfrm>
              <a:off x="7699376" y="3648075"/>
              <a:ext cx="144462" cy="104775"/>
            </a:xfrm>
            <a:custGeom>
              <a:avLst/>
              <a:gdLst/>
              <a:ahLst/>
              <a:cxnLst>
                <a:cxn ang="0">
                  <a:pos x="109" y="42"/>
                </a:cxn>
                <a:cxn ang="0">
                  <a:pos x="16" y="105"/>
                </a:cxn>
                <a:cxn ang="0">
                  <a:pos x="10" y="24"/>
                </a:cxn>
                <a:cxn ang="0">
                  <a:pos x="46" y="0"/>
                </a:cxn>
              </a:cxnLst>
              <a:rect l="0" t="0" r="r" b="b"/>
              <a:pathLst>
                <a:path w="109" h="108">
                  <a:moveTo>
                    <a:pt x="109" y="42"/>
                  </a:moveTo>
                  <a:cubicBezTo>
                    <a:pt x="70" y="75"/>
                    <a:pt x="32" y="108"/>
                    <a:pt x="16" y="105"/>
                  </a:cubicBezTo>
                  <a:cubicBezTo>
                    <a:pt x="0" y="102"/>
                    <a:pt x="5" y="41"/>
                    <a:pt x="10" y="24"/>
                  </a:cubicBezTo>
                  <a:cubicBezTo>
                    <a:pt x="15" y="7"/>
                    <a:pt x="41" y="6"/>
                    <a:pt x="46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844" name="Freeform 843"/>
            <p:cNvSpPr>
              <a:spLocks/>
            </p:cNvSpPr>
            <p:nvPr/>
          </p:nvSpPr>
          <p:spPr bwMode="auto">
            <a:xfrm rot="12405156">
              <a:off x="6818313" y="3894138"/>
              <a:ext cx="107950" cy="74612"/>
            </a:xfrm>
            <a:custGeom>
              <a:avLst/>
              <a:gdLst/>
              <a:ahLst/>
              <a:cxnLst>
                <a:cxn ang="0">
                  <a:pos x="109" y="42"/>
                </a:cxn>
                <a:cxn ang="0">
                  <a:pos x="16" y="105"/>
                </a:cxn>
                <a:cxn ang="0">
                  <a:pos x="10" y="24"/>
                </a:cxn>
                <a:cxn ang="0">
                  <a:pos x="46" y="0"/>
                </a:cxn>
              </a:cxnLst>
              <a:rect l="0" t="0" r="r" b="b"/>
              <a:pathLst>
                <a:path w="109" h="108">
                  <a:moveTo>
                    <a:pt x="109" y="42"/>
                  </a:moveTo>
                  <a:cubicBezTo>
                    <a:pt x="70" y="75"/>
                    <a:pt x="32" y="108"/>
                    <a:pt x="16" y="105"/>
                  </a:cubicBezTo>
                  <a:cubicBezTo>
                    <a:pt x="0" y="102"/>
                    <a:pt x="5" y="41"/>
                    <a:pt x="10" y="24"/>
                  </a:cubicBezTo>
                  <a:cubicBezTo>
                    <a:pt x="15" y="7"/>
                    <a:pt x="41" y="6"/>
                    <a:pt x="46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845" name="Rectangle 844"/>
            <p:cNvSpPr>
              <a:spLocks noChangeArrowheads="1"/>
            </p:cNvSpPr>
            <p:nvPr/>
          </p:nvSpPr>
          <p:spPr bwMode="auto">
            <a:xfrm>
              <a:off x="5843588" y="3743325"/>
              <a:ext cx="142875" cy="5143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846" name="Line 25"/>
            <p:cNvSpPr>
              <a:spLocks noChangeShapeType="1"/>
            </p:cNvSpPr>
            <p:nvPr/>
          </p:nvSpPr>
          <p:spPr bwMode="auto">
            <a:xfrm flipH="1">
              <a:off x="5986463" y="3905250"/>
              <a:ext cx="8191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847" name="Line 26"/>
            <p:cNvSpPr>
              <a:spLocks noChangeShapeType="1"/>
            </p:cNvSpPr>
            <p:nvPr/>
          </p:nvSpPr>
          <p:spPr bwMode="auto">
            <a:xfrm flipH="1">
              <a:off x="3090863" y="2047875"/>
              <a:ext cx="4429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848" name="Line 27"/>
            <p:cNvSpPr>
              <a:spLocks noChangeShapeType="1"/>
            </p:cNvSpPr>
            <p:nvPr/>
          </p:nvSpPr>
          <p:spPr bwMode="auto">
            <a:xfrm>
              <a:off x="3090863" y="2052638"/>
              <a:ext cx="0" cy="17621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849" name="Line 28"/>
            <p:cNvSpPr>
              <a:spLocks noChangeShapeType="1"/>
            </p:cNvSpPr>
            <p:nvPr/>
          </p:nvSpPr>
          <p:spPr bwMode="auto">
            <a:xfrm flipH="1">
              <a:off x="3090863" y="3819525"/>
              <a:ext cx="2752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850" name="Line 29"/>
            <p:cNvSpPr>
              <a:spLocks noChangeShapeType="1"/>
            </p:cNvSpPr>
            <p:nvPr/>
          </p:nvSpPr>
          <p:spPr bwMode="auto">
            <a:xfrm flipH="1">
              <a:off x="4862513" y="4000500"/>
              <a:ext cx="9715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851" name="Text Box 32"/>
            <p:cNvSpPr txBox="1">
              <a:spLocks noChangeArrowheads="1"/>
            </p:cNvSpPr>
            <p:nvPr/>
          </p:nvSpPr>
          <p:spPr bwMode="auto">
            <a:xfrm>
              <a:off x="5141913" y="1211263"/>
              <a:ext cx="1336675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r>
                <a:rPr lang="en-US"/>
                <a:t>PreAmp</a:t>
              </a:r>
            </a:p>
            <a:p>
              <a:r>
                <a:rPr lang="en-US"/>
                <a:t>+40 dB, 10 W</a:t>
              </a:r>
            </a:p>
          </p:txBody>
        </p:sp>
        <p:sp>
          <p:nvSpPr>
            <p:cNvPr id="852" name="Text Box 33"/>
            <p:cNvSpPr txBox="1">
              <a:spLocks noChangeArrowheads="1"/>
            </p:cNvSpPr>
            <p:nvPr/>
          </p:nvSpPr>
          <p:spPr bwMode="auto">
            <a:xfrm>
              <a:off x="6977063" y="1173163"/>
              <a:ext cx="1438275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r>
                <a:rPr lang="en-US"/>
                <a:t>FM transmitter</a:t>
              </a:r>
            </a:p>
            <a:p>
              <a:r>
                <a:rPr lang="en-US"/>
                <a:t>+36 dB, 10 kW</a:t>
              </a:r>
            </a:p>
          </p:txBody>
        </p:sp>
        <p:sp>
          <p:nvSpPr>
            <p:cNvPr id="853" name="Text Box 40"/>
            <p:cNvSpPr txBox="1">
              <a:spLocks noChangeArrowheads="1"/>
            </p:cNvSpPr>
            <p:nvPr/>
          </p:nvSpPr>
          <p:spPr bwMode="auto">
            <a:xfrm>
              <a:off x="5532438" y="3414713"/>
              <a:ext cx="785813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r>
                <a:rPr lang="en-US"/>
                <a:t>Splitter</a:t>
              </a:r>
            </a:p>
          </p:txBody>
        </p:sp>
        <p:sp>
          <p:nvSpPr>
            <p:cNvPr id="854" name="Text Box 49"/>
            <p:cNvSpPr txBox="1">
              <a:spLocks noChangeArrowheads="1"/>
            </p:cNvSpPr>
            <p:nvPr/>
          </p:nvSpPr>
          <p:spPr bwMode="auto">
            <a:xfrm>
              <a:off x="-109537" y="790575"/>
              <a:ext cx="2476500" cy="60527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dirty="0" smtClean="0"/>
                <a:t>Master oscillator 104.95 MHz</a:t>
              </a:r>
            </a:p>
            <a:p>
              <a:pPr>
                <a:spcBef>
                  <a:spcPct val="50000"/>
                </a:spcBef>
              </a:pPr>
              <a:r>
                <a:rPr lang="en-US" sz="1200" dirty="0" err="1" smtClean="0"/>
                <a:t>Rohde&amp;Schwarz</a:t>
              </a:r>
              <a:r>
                <a:rPr lang="en-US" sz="1200" dirty="0" smtClean="0"/>
                <a:t> SMY01 or DDS</a:t>
              </a:r>
              <a:endParaRPr lang="en-US" sz="1200" dirty="0"/>
            </a:p>
          </p:txBody>
        </p:sp>
        <p:grpSp>
          <p:nvGrpSpPr>
            <p:cNvPr id="855" name="Group 854"/>
            <p:cNvGrpSpPr>
              <a:grpSpLocks/>
            </p:cNvGrpSpPr>
            <p:nvPr/>
          </p:nvGrpSpPr>
          <p:grpSpPr bwMode="auto">
            <a:xfrm>
              <a:off x="3371857" y="1579564"/>
              <a:ext cx="1395414" cy="836613"/>
              <a:chOff x="2445" y="1253"/>
              <a:chExt cx="879" cy="527"/>
            </a:xfrm>
          </p:grpSpPr>
          <p:sp>
            <p:nvSpPr>
              <p:cNvPr id="956" name="AutoShape 9"/>
              <p:cNvSpPr>
                <a:spLocks noChangeArrowheads="1"/>
              </p:cNvSpPr>
              <p:nvPr/>
            </p:nvSpPr>
            <p:spPr bwMode="auto">
              <a:xfrm rot="5400000">
                <a:off x="3032" y="1429"/>
                <a:ext cx="179" cy="148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957" name="AutoShape 10"/>
              <p:cNvSpPr>
                <a:spLocks noChangeArrowheads="1"/>
              </p:cNvSpPr>
              <p:nvPr/>
            </p:nvSpPr>
            <p:spPr bwMode="auto">
              <a:xfrm rot="5400000">
                <a:off x="2587" y="1476"/>
                <a:ext cx="88" cy="148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958" name="Rectangle 957"/>
              <p:cNvSpPr>
                <a:spLocks noChangeArrowheads="1"/>
              </p:cNvSpPr>
              <p:nvPr/>
            </p:nvSpPr>
            <p:spPr bwMode="auto">
              <a:xfrm>
                <a:off x="2778" y="1513"/>
                <a:ext cx="147" cy="7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959" name="Line 12"/>
              <p:cNvSpPr>
                <a:spLocks noChangeShapeType="1"/>
              </p:cNvSpPr>
              <p:nvPr/>
            </p:nvSpPr>
            <p:spPr bwMode="auto">
              <a:xfrm>
                <a:off x="2704" y="1551"/>
                <a:ext cx="7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960" name="Line 13"/>
              <p:cNvSpPr>
                <a:spLocks noChangeShapeType="1"/>
              </p:cNvSpPr>
              <p:nvPr/>
            </p:nvSpPr>
            <p:spPr bwMode="auto">
              <a:xfrm>
                <a:off x="2923" y="1547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961" name="Line 16"/>
              <p:cNvSpPr>
                <a:spLocks noChangeShapeType="1"/>
              </p:cNvSpPr>
              <p:nvPr/>
            </p:nvSpPr>
            <p:spPr bwMode="auto">
              <a:xfrm flipH="1">
                <a:off x="2966" y="1454"/>
                <a:ext cx="8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962" name="Line 17"/>
              <p:cNvSpPr>
                <a:spLocks noChangeShapeType="1"/>
              </p:cNvSpPr>
              <p:nvPr/>
            </p:nvSpPr>
            <p:spPr bwMode="auto">
              <a:xfrm flipV="1">
                <a:off x="2965" y="1311"/>
                <a:ext cx="0" cy="14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963" name="Text Box 34"/>
              <p:cNvSpPr txBox="1">
                <a:spLocks noChangeArrowheads="1"/>
              </p:cNvSpPr>
              <p:nvPr/>
            </p:nvSpPr>
            <p:spPr bwMode="auto">
              <a:xfrm>
                <a:off x="2939" y="1317"/>
                <a:ext cx="372" cy="1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9pPr>
              </a:lstStyle>
              <a:p>
                <a:r>
                  <a:rPr lang="en-US" sz="800"/>
                  <a:t>Combiner</a:t>
                </a:r>
              </a:p>
            </p:txBody>
          </p:sp>
          <p:sp>
            <p:nvSpPr>
              <p:cNvPr id="964" name="Text Box 35"/>
              <p:cNvSpPr txBox="1">
                <a:spLocks noChangeArrowheads="1"/>
              </p:cNvSpPr>
              <p:nvPr/>
            </p:nvSpPr>
            <p:spPr bwMode="auto">
              <a:xfrm>
                <a:off x="2712" y="1329"/>
                <a:ext cx="28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9pPr>
              </a:lstStyle>
              <a:p>
                <a:r>
                  <a:rPr lang="en-US" sz="800"/>
                  <a:t>Phase </a:t>
                </a:r>
              </a:p>
              <a:p>
                <a:r>
                  <a:rPr lang="en-US" sz="800"/>
                  <a:t>shifter</a:t>
                </a:r>
              </a:p>
            </p:txBody>
          </p:sp>
          <p:sp>
            <p:nvSpPr>
              <p:cNvPr id="965" name="Text Box 36"/>
              <p:cNvSpPr txBox="1">
                <a:spLocks noChangeArrowheads="1"/>
              </p:cNvSpPr>
              <p:nvPr/>
            </p:nvSpPr>
            <p:spPr bwMode="auto">
              <a:xfrm>
                <a:off x="2492" y="1326"/>
                <a:ext cx="279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9pPr>
              </a:lstStyle>
              <a:p>
                <a:r>
                  <a:rPr lang="en-US" sz="800"/>
                  <a:t>Atten-</a:t>
                </a:r>
              </a:p>
              <a:p>
                <a:r>
                  <a:rPr lang="en-US" sz="800"/>
                  <a:t>nuator</a:t>
                </a:r>
              </a:p>
            </p:txBody>
          </p:sp>
          <p:sp>
            <p:nvSpPr>
              <p:cNvPr id="966" name="Text Box 37"/>
              <p:cNvSpPr txBox="1">
                <a:spLocks noChangeArrowheads="1"/>
              </p:cNvSpPr>
              <p:nvPr/>
            </p:nvSpPr>
            <p:spPr bwMode="auto">
              <a:xfrm>
                <a:off x="2466" y="1566"/>
                <a:ext cx="29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9pPr>
              </a:lstStyle>
              <a:p>
                <a:r>
                  <a:rPr lang="en-US" sz="800"/>
                  <a:t>-5 – </a:t>
                </a:r>
              </a:p>
              <a:p>
                <a:r>
                  <a:rPr lang="en-US" sz="800"/>
                  <a:t>-55 dB</a:t>
                </a:r>
              </a:p>
            </p:txBody>
          </p:sp>
          <p:sp>
            <p:nvSpPr>
              <p:cNvPr id="967" name="Text Box 38"/>
              <p:cNvSpPr txBox="1">
                <a:spLocks noChangeArrowheads="1"/>
              </p:cNvSpPr>
              <p:nvPr/>
            </p:nvSpPr>
            <p:spPr bwMode="auto">
              <a:xfrm>
                <a:off x="2745" y="1567"/>
                <a:ext cx="309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9pPr>
              </a:lstStyle>
              <a:p>
                <a:r>
                  <a:rPr lang="en-US" sz="800" dirty="0"/>
                  <a:t>-</a:t>
                </a:r>
                <a:r>
                  <a:rPr lang="en-US" sz="800" dirty="0" smtClean="0"/>
                  <a:t>180</a:t>
                </a:r>
                <a:r>
                  <a:rPr lang="en-US" sz="800" dirty="0"/>
                  <a:t>° –</a:t>
                </a:r>
              </a:p>
              <a:p>
                <a:r>
                  <a:rPr lang="en-US" sz="800" dirty="0" smtClean="0"/>
                  <a:t>+180</a:t>
                </a:r>
                <a:r>
                  <a:rPr lang="en-US" sz="800" dirty="0"/>
                  <a:t>°</a:t>
                </a:r>
              </a:p>
            </p:txBody>
          </p:sp>
          <p:sp>
            <p:nvSpPr>
              <p:cNvPr id="968" name="Rectangle 967"/>
              <p:cNvSpPr>
                <a:spLocks noChangeArrowheads="1"/>
              </p:cNvSpPr>
              <p:nvPr/>
            </p:nvSpPr>
            <p:spPr bwMode="auto">
              <a:xfrm>
                <a:off x="2445" y="1253"/>
                <a:ext cx="879" cy="510"/>
              </a:xfrm>
              <a:prstGeom prst="rect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969" name="Line 51"/>
              <p:cNvSpPr>
                <a:spLocks noChangeShapeType="1"/>
              </p:cNvSpPr>
              <p:nvPr/>
            </p:nvSpPr>
            <p:spPr bwMode="auto">
              <a:xfrm flipV="1">
                <a:off x="2595" y="1506"/>
                <a:ext cx="66" cy="9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856" name="Line 71"/>
            <p:cNvSpPr>
              <a:spLocks noChangeShapeType="1"/>
            </p:cNvSpPr>
            <p:nvPr/>
          </p:nvSpPr>
          <p:spPr bwMode="auto">
            <a:xfrm flipV="1">
              <a:off x="200026" y="1352550"/>
              <a:ext cx="0" cy="10001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857" name="Line 73"/>
            <p:cNvSpPr>
              <a:spLocks noChangeShapeType="1"/>
            </p:cNvSpPr>
            <p:nvPr/>
          </p:nvSpPr>
          <p:spPr bwMode="auto">
            <a:xfrm>
              <a:off x="2266951" y="2066924"/>
              <a:ext cx="3381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858" name="Line 88"/>
            <p:cNvSpPr>
              <a:spLocks noChangeShapeType="1"/>
            </p:cNvSpPr>
            <p:nvPr/>
          </p:nvSpPr>
          <p:spPr bwMode="auto">
            <a:xfrm flipH="1" flipV="1">
              <a:off x="8748713" y="2905125"/>
              <a:ext cx="7620" cy="11849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859" name="Line 89"/>
            <p:cNvSpPr>
              <a:spLocks noChangeShapeType="1"/>
            </p:cNvSpPr>
            <p:nvPr/>
          </p:nvSpPr>
          <p:spPr bwMode="auto">
            <a:xfrm flipH="1" flipV="1">
              <a:off x="8640763" y="2797175"/>
              <a:ext cx="104775" cy="1047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860" name="Line 90"/>
            <p:cNvSpPr>
              <a:spLocks noChangeShapeType="1"/>
            </p:cNvSpPr>
            <p:nvPr/>
          </p:nvSpPr>
          <p:spPr bwMode="auto">
            <a:xfrm flipV="1">
              <a:off x="8640763" y="2695575"/>
              <a:ext cx="0" cy="101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861" name="Line 91"/>
            <p:cNvSpPr>
              <a:spLocks noChangeShapeType="1"/>
            </p:cNvSpPr>
            <p:nvPr/>
          </p:nvSpPr>
          <p:spPr bwMode="auto">
            <a:xfrm flipH="1">
              <a:off x="2609851" y="1662113"/>
              <a:ext cx="15859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862" name="Line 92"/>
            <p:cNvSpPr>
              <a:spLocks noChangeShapeType="1"/>
            </p:cNvSpPr>
            <p:nvPr/>
          </p:nvSpPr>
          <p:spPr bwMode="auto">
            <a:xfrm>
              <a:off x="2609851" y="1662113"/>
              <a:ext cx="0" cy="4143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863" name="Rectangle 862"/>
            <p:cNvSpPr>
              <a:spLocks noChangeArrowheads="1"/>
            </p:cNvSpPr>
            <p:nvPr/>
          </p:nvSpPr>
          <p:spPr bwMode="auto">
            <a:xfrm>
              <a:off x="7158038" y="3209925"/>
              <a:ext cx="390525" cy="180975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864" name="Rectangle 863"/>
            <p:cNvSpPr>
              <a:spLocks noChangeArrowheads="1"/>
            </p:cNvSpPr>
            <p:nvPr/>
          </p:nvSpPr>
          <p:spPr bwMode="auto">
            <a:xfrm>
              <a:off x="7272338" y="2933700"/>
              <a:ext cx="152400" cy="276225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865" name="Line 97"/>
            <p:cNvSpPr>
              <a:spLocks noChangeShapeType="1"/>
            </p:cNvSpPr>
            <p:nvPr/>
          </p:nvSpPr>
          <p:spPr bwMode="auto">
            <a:xfrm flipV="1">
              <a:off x="7348538" y="2686050"/>
              <a:ext cx="0" cy="247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866" name="Line 98"/>
            <p:cNvSpPr>
              <a:spLocks noChangeShapeType="1"/>
            </p:cNvSpPr>
            <p:nvPr/>
          </p:nvSpPr>
          <p:spPr bwMode="auto">
            <a:xfrm flipH="1">
              <a:off x="3986213" y="2686050"/>
              <a:ext cx="33623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867" name="Text Box 101"/>
            <p:cNvSpPr txBox="1">
              <a:spLocks noChangeArrowheads="1"/>
            </p:cNvSpPr>
            <p:nvPr/>
          </p:nvSpPr>
          <p:spPr bwMode="auto">
            <a:xfrm>
              <a:off x="3246438" y="1014413"/>
              <a:ext cx="1722438" cy="5810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r>
                <a:rPr lang="en-US"/>
                <a:t>optional </a:t>
              </a:r>
            </a:p>
            <a:p>
              <a:r>
                <a:rPr lang="en-US"/>
                <a:t>Fast feedback loop</a:t>
              </a:r>
            </a:p>
          </p:txBody>
        </p:sp>
        <p:sp>
          <p:nvSpPr>
            <p:cNvPr id="868" name="Line 107"/>
            <p:cNvSpPr>
              <a:spLocks noChangeShapeType="1"/>
            </p:cNvSpPr>
            <p:nvPr/>
          </p:nvSpPr>
          <p:spPr bwMode="auto">
            <a:xfrm flipH="1">
              <a:off x="5681663" y="4162425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869" name="Text Box 108"/>
            <p:cNvSpPr txBox="1">
              <a:spLocks noChangeArrowheads="1"/>
            </p:cNvSpPr>
            <p:nvPr/>
          </p:nvSpPr>
          <p:spPr bwMode="auto">
            <a:xfrm>
              <a:off x="5399088" y="4008438"/>
              <a:ext cx="369888" cy="2746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r>
                <a:rPr lang="da-DK" sz="1200"/>
                <a:t>Dx</a:t>
              </a:r>
            </a:p>
          </p:txBody>
        </p:sp>
        <p:sp>
          <p:nvSpPr>
            <p:cNvPr id="870" name="Line 130"/>
            <p:cNvSpPr>
              <a:spLocks noChangeShapeType="1"/>
            </p:cNvSpPr>
            <p:nvPr/>
          </p:nvSpPr>
          <p:spPr bwMode="auto">
            <a:xfrm>
              <a:off x="1533526" y="2063750"/>
              <a:ext cx="5000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871" name="Rectangle 870"/>
            <p:cNvSpPr>
              <a:spLocks noChangeArrowheads="1"/>
            </p:cNvSpPr>
            <p:nvPr/>
          </p:nvSpPr>
          <p:spPr bwMode="auto">
            <a:xfrm>
              <a:off x="423863" y="1890713"/>
              <a:ext cx="338138" cy="91440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872" name="Text Box 132"/>
            <p:cNvSpPr txBox="1">
              <a:spLocks noChangeArrowheads="1"/>
            </p:cNvSpPr>
            <p:nvPr/>
          </p:nvSpPr>
          <p:spPr bwMode="auto">
            <a:xfrm rot="16200000">
              <a:off x="50800" y="2195513"/>
              <a:ext cx="1050925" cy="3365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r>
                <a:rPr lang="da-DK"/>
                <a:t>RF splitter</a:t>
              </a:r>
            </a:p>
          </p:txBody>
        </p:sp>
        <p:sp>
          <p:nvSpPr>
            <p:cNvPr id="873" name="Line 133"/>
            <p:cNvSpPr>
              <a:spLocks noChangeShapeType="1"/>
            </p:cNvSpPr>
            <p:nvPr/>
          </p:nvSpPr>
          <p:spPr bwMode="auto">
            <a:xfrm>
              <a:off x="198438" y="2341563"/>
              <a:ext cx="21431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874" name="Line 134"/>
            <p:cNvSpPr>
              <a:spLocks noChangeShapeType="1"/>
            </p:cNvSpPr>
            <p:nvPr/>
          </p:nvSpPr>
          <p:spPr bwMode="auto">
            <a:xfrm>
              <a:off x="765176" y="2055813"/>
              <a:ext cx="53028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grpSp>
          <p:nvGrpSpPr>
            <p:cNvPr id="875" name="Group 874"/>
            <p:cNvGrpSpPr>
              <a:grpSpLocks/>
            </p:cNvGrpSpPr>
            <p:nvPr/>
          </p:nvGrpSpPr>
          <p:grpSpPr bwMode="auto">
            <a:xfrm>
              <a:off x="766763" y="2117994"/>
              <a:ext cx="488950" cy="244501"/>
              <a:chOff x="804" y="1592"/>
              <a:chExt cx="308" cy="154"/>
            </a:xfrm>
          </p:grpSpPr>
          <p:sp>
            <p:nvSpPr>
              <p:cNvPr id="954" name="Line 135"/>
              <p:cNvSpPr>
                <a:spLocks noChangeShapeType="1"/>
              </p:cNvSpPr>
              <p:nvPr/>
            </p:nvSpPr>
            <p:spPr bwMode="auto">
              <a:xfrm>
                <a:off x="804" y="1668"/>
                <a:ext cx="72" cy="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955" name="Text Box 136"/>
              <p:cNvSpPr txBox="1">
                <a:spLocks noChangeArrowheads="1"/>
              </p:cNvSpPr>
              <p:nvPr/>
            </p:nvSpPr>
            <p:spPr bwMode="auto">
              <a:xfrm>
                <a:off x="827" y="1592"/>
                <a:ext cx="285" cy="15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9pPr>
              </a:lstStyle>
              <a:p>
                <a:r>
                  <a:rPr lang="da-DK" sz="1000"/>
                  <a:t>DM1</a:t>
                </a:r>
              </a:p>
            </p:txBody>
          </p:sp>
        </p:grpSp>
        <p:grpSp>
          <p:nvGrpSpPr>
            <p:cNvPr id="876" name="Group 875"/>
            <p:cNvGrpSpPr>
              <a:grpSpLocks/>
            </p:cNvGrpSpPr>
            <p:nvPr/>
          </p:nvGrpSpPr>
          <p:grpSpPr bwMode="auto">
            <a:xfrm>
              <a:off x="768351" y="2243407"/>
              <a:ext cx="488950" cy="244501"/>
              <a:chOff x="804" y="1592"/>
              <a:chExt cx="308" cy="154"/>
            </a:xfrm>
          </p:grpSpPr>
          <p:sp>
            <p:nvSpPr>
              <p:cNvPr id="952" name="Line 139"/>
              <p:cNvSpPr>
                <a:spLocks noChangeShapeType="1"/>
              </p:cNvSpPr>
              <p:nvPr/>
            </p:nvSpPr>
            <p:spPr bwMode="auto">
              <a:xfrm>
                <a:off x="804" y="1668"/>
                <a:ext cx="72" cy="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953" name="Text Box 140"/>
              <p:cNvSpPr txBox="1">
                <a:spLocks noChangeArrowheads="1"/>
              </p:cNvSpPr>
              <p:nvPr/>
            </p:nvSpPr>
            <p:spPr bwMode="auto">
              <a:xfrm>
                <a:off x="827" y="1592"/>
                <a:ext cx="285" cy="15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9pPr>
              </a:lstStyle>
              <a:p>
                <a:r>
                  <a:rPr lang="da-DK" sz="1000"/>
                  <a:t>DM2</a:t>
                </a:r>
              </a:p>
            </p:txBody>
          </p:sp>
        </p:grpSp>
        <p:grpSp>
          <p:nvGrpSpPr>
            <p:cNvPr id="877" name="Group 876"/>
            <p:cNvGrpSpPr>
              <a:grpSpLocks/>
            </p:cNvGrpSpPr>
            <p:nvPr/>
          </p:nvGrpSpPr>
          <p:grpSpPr bwMode="auto">
            <a:xfrm>
              <a:off x="760413" y="2554557"/>
              <a:ext cx="376238" cy="244501"/>
              <a:chOff x="804" y="1592"/>
              <a:chExt cx="237" cy="154"/>
            </a:xfrm>
          </p:grpSpPr>
          <p:sp>
            <p:nvSpPr>
              <p:cNvPr id="950" name="Line 142"/>
              <p:cNvSpPr>
                <a:spLocks noChangeShapeType="1"/>
              </p:cNvSpPr>
              <p:nvPr/>
            </p:nvSpPr>
            <p:spPr bwMode="auto">
              <a:xfrm>
                <a:off x="804" y="1668"/>
                <a:ext cx="72" cy="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951" name="Text Box 143"/>
              <p:cNvSpPr txBox="1">
                <a:spLocks noChangeArrowheads="1"/>
              </p:cNvSpPr>
              <p:nvPr/>
            </p:nvSpPr>
            <p:spPr bwMode="auto">
              <a:xfrm>
                <a:off x="827" y="1592"/>
                <a:ext cx="214" cy="15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9pPr>
              </a:lstStyle>
              <a:p>
                <a:r>
                  <a:rPr lang="da-DK" sz="1000"/>
                  <a:t>Dx</a:t>
                </a:r>
              </a:p>
            </p:txBody>
          </p:sp>
        </p:grpSp>
        <p:sp>
          <p:nvSpPr>
            <p:cNvPr id="878" name="Line 144"/>
            <p:cNvSpPr>
              <a:spLocks noChangeShapeType="1"/>
            </p:cNvSpPr>
            <p:nvPr/>
          </p:nvSpPr>
          <p:spPr bwMode="auto">
            <a:xfrm>
              <a:off x="771526" y="2528888"/>
              <a:ext cx="3714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879" name="Line 145"/>
            <p:cNvSpPr>
              <a:spLocks noChangeShapeType="1"/>
            </p:cNvSpPr>
            <p:nvPr/>
          </p:nvSpPr>
          <p:spPr bwMode="auto">
            <a:xfrm>
              <a:off x="1135063" y="2540000"/>
              <a:ext cx="0" cy="14573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881" name="Rectangle 880"/>
            <p:cNvSpPr>
              <a:spLocks noChangeArrowheads="1"/>
            </p:cNvSpPr>
            <p:nvPr/>
          </p:nvSpPr>
          <p:spPr bwMode="auto">
            <a:xfrm>
              <a:off x="214313" y="5124450"/>
              <a:ext cx="9039225" cy="942975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882" name="Text Box 152"/>
            <p:cNvSpPr txBox="1">
              <a:spLocks noChangeArrowheads="1"/>
            </p:cNvSpPr>
            <p:nvPr/>
          </p:nvSpPr>
          <p:spPr bwMode="auto">
            <a:xfrm>
              <a:off x="1126410" y="5566147"/>
              <a:ext cx="7404848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pPr algn="ctr"/>
              <a:r>
                <a:rPr lang="da-DK" dirty="0"/>
                <a:t>Realtime computer </a:t>
              </a:r>
              <a:r>
                <a:rPr lang="da-DK" dirty="0" err="1"/>
                <a:t>with</a:t>
              </a:r>
              <a:r>
                <a:rPr lang="da-DK" dirty="0"/>
                <a:t> IO (</a:t>
              </a:r>
              <a:r>
                <a:rPr lang="da-DK" dirty="0" err="1"/>
                <a:t>e.g</a:t>
              </a:r>
              <a:r>
                <a:rPr lang="da-DK" dirty="0"/>
                <a:t>. </a:t>
              </a:r>
              <a:r>
                <a:rPr lang="da-DK" dirty="0" smtClean="0"/>
                <a:t>PC (</a:t>
              </a:r>
              <a:r>
                <a:rPr lang="da-DK" dirty="0" err="1" smtClean="0"/>
                <a:t>or</a:t>
              </a:r>
              <a:r>
                <a:rPr lang="da-DK" dirty="0" smtClean="0"/>
                <a:t> an NI </a:t>
              </a:r>
              <a:r>
                <a:rPr lang="da-DK" dirty="0" err="1" smtClean="0"/>
                <a:t>Compact</a:t>
              </a:r>
              <a:r>
                <a:rPr lang="da-DK" dirty="0" smtClean="0"/>
                <a:t> RIO) </a:t>
              </a:r>
              <a:r>
                <a:rPr lang="da-DK" dirty="0" err="1" smtClean="0"/>
                <a:t>with</a:t>
              </a:r>
              <a:r>
                <a:rPr lang="da-DK" dirty="0" smtClean="0"/>
                <a:t> LabVIEW </a:t>
              </a:r>
              <a:r>
                <a:rPr lang="da-DK" dirty="0" err="1" smtClean="0"/>
                <a:t>RealTime</a:t>
              </a:r>
              <a:r>
                <a:rPr lang="da-DK" dirty="0" smtClean="0"/>
                <a:t>)</a:t>
              </a:r>
              <a:endParaRPr lang="da-DK" dirty="0"/>
            </a:p>
          </p:txBody>
        </p:sp>
        <p:sp>
          <p:nvSpPr>
            <p:cNvPr id="883" name="Line 153"/>
            <p:cNvSpPr>
              <a:spLocks noChangeShapeType="1"/>
            </p:cNvSpPr>
            <p:nvPr/>
          </p:nvSpPr>
          <p:spPr bwMode="auto">
            <a:xfrm>
              <a:off x="1119188" y="4219575"/>
              <a:ext cx="0" cy="10001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884" name="Text Box 154"/>
            <p:cNvSpPr txBox="1">
              <a:spLocks noChangeArrowheads="1"/>
            </p:cNvSpPr>
            <p:nvPr/>
          </p:nvSpPr>
          <p:spPr bwMode="auto">
            <a:xfrm rot="16200000">
              <a:off x="534195" y="4590256"/>
              <a:ext cx="939800" cy="2746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r>
                <a:rPr lang="da-DK" sz="1200"/>
                <a:t>adcMOlevel</a:t>
              </a:r>
            </a:p>
          </p:txBody>
        </p:sp>
        <p:sp>
          <p:nvSpPr>
            <p:cNvPr id="885" name="Line 155"/>
            <p:cNvSpPr>
              <a:spLocks noChangeShapeType="1"/>
            </p:cNvSpPr>
            <p:nvPr/>
          </p:nvSpPr>
          <p:spPr bwMode="auto">
            <a:xfrm>
              <a:off x="1342964" y="2149558"/>
              <a:ext cx="4824" cy="30796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886" name="Line 156"/>
            <p:cNvSpPr>
              <a:spLocks noChangeShapeType="1"/>
            </p:cNvSpPr>
            <p:nvPr/>
          </p:nvSpPr>
          <p:spPr bwMode="auto">
            <a:xfrm flipH="1">
              <a:off x="1523493" y="3360841"/>
              <a:ext cx="3537" cy="18716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887" name="Text Box 157"/>
            <p:cNvSpPr txBox="1">
              <a:spLocks noChangeArrowheads="1"/>
            </p:cNvSpPr>
            <p:nvPr/>
          </p:nvSpPr>
          <p:spPr bwMode="auto">
            <a:xfrm rot="16200000">
              <a:off x="984006" y="4822438"/>
              <a:ext cx="510076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r>
                <a:rPr lang="da-DK" sz="1200" dirty="0" err="1" smtClean="0"/>
                <a:t>dacA</a:t>
              </a:r>
              <a:endParaRPr lang="da-DK" sz="1200" dirty="0"/>
            </a:p>
          </p:txBody>
        </p:sp>
        <p:sp>
          <p:nvSpPr>
            <p:cNvPr id="888" name="Text Box 158"/>
            <p:cNvSpPr txBox="1">
              <a:spLocks noChangeArrowheads="1"/>
            </p:cNvSpPr>
            <p:nvPr/>
          </p:nvSpPr>
          <p:spPr bwMode="auto">
            <a:xfrm rot="16200000">
              <a:off x="1192078" y="4818469"/>
              <a:ext cx="487634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r>
                <a:rPr lang="da-DK" sz="1200" dirty="0" err="1" smtClean="0"/>
                <a:t>dac</a:t>
              </a:r>
              <a:r>
                <a:rPr lang="el-GR" sz="1200" i="1" dirty="0" smtClean="0"/>
                <a:t>φ</a:t>
              </a:r>
              <a:endParaRPr lang="da-DK" sz="1200" i="1" dirty="0"/>
            </a:p>
          </p:txBody>
        </p:sp>
        <p:grpSp>
          <p:nvGrpSpPr>
            <p:cNvPr id="889" name="Group 888"/>
            <p:cNvGrpSpPr>
              <a:grpSpLocks/>
            </p:cNvGrpSpPr>
            <p:nvPr/>
          </p:nvGrpSpPr>
          <p:grpSpPr bwMode="auto">
            <a:xfrm>
              <a:off x="8235954" y="4050030"/>
              <a:ext cx="681038" cy="363538"/>
              <a:chOff x="1627" y="2922"/>
              <a:chExt cx="429" cy="229"/>
            </a:xfrm>
          </p:grpSpPr>
          <p:sp>
            <p:nvSpPr>
              <p:cNvPr id="939" name="Rectangle 938"/>
              <p:cNvSpPr>
                <a:spLocks noChangeArrowheads="1"/>
              </p:cNvSpPr>
              <p:nvPr/>
            </p:nvSpPr>
            <p:spPr bwMode="auto">
              <a:xfrm>
                <a:off x="1852" y="2947"/>
                <a:ext cx="204" cy="204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940" name="Oval 939"/>
              <p:cNvSpPr>
                <a:spLocks noChangeArrowheads="1"/>
              </p:cNvSpPr>
              <p:nvPr/>
            </p:nvSpPr>
            <p:spPr bwMode="auto">
              <a:xfrm>
                <a:off x="1861" y="2956"/>
                <a:ext cx="186" cy="186"/>
              </a:xfrm>
              <a:prstGeom prst="ellips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941" name="Line 120"/>
              <p:cNvSpPr>
                <a:spLocks noChangeShapeType="1"/>
              </p:cNvSpPr>
              <p:nvPr/>
            </p:nvSpPr>
            <p:spPr bwMode="auto">
              <a:xfrm>
                <a:off x="1858" y="3049"/>
                <a:ext cx="18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942" name="Line 121"/>
              <p:cNvSpPr>
                <a:spLocks noChangeShapeType="1"/>
              </p:cNvSpPr>
              <p:nvPr/>
            </p:nvSpPr>
            <p:spPr bwMode="auto">
              <a:xfrm flipV="1">
                <a:off x="1955" y="2957"/>
                <a:ext cx="0" cy="17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943" name="Line 122"/>
              <p:cNvSpPr>
                <a:spLocks noChangeShapeType="1"/>
              </p:cNvSpPr>
              <p:nvPr/>
            </p:nvSpPr>
            <p:spPr bwMode="auto">
              <a:xfrm flipV="1">
                <a:off x="1867" y="2962"/>
                <a:ext cx="174" cy="1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944" name="Line 159"/>
              <p:cNvSpPr>
                <a:spLocks noChangeShapeType="1"/>
              </p:cNvSpPr>
              <p:nvPr/>
            </p:nvSpPr>
            <p:spPr bwMode="auto">
              <a:xfrm>
                <a:off x="1734" y="3048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945" name="Text Box 160"/>
              <p:cNvSpPr txBox="1">
                <a:spLocks noChangeArrowheads="1"/>
              </p:cNvSpPr>
              <p:nvPr/>
            </p:nvSpPr>
            <p:spPr bwMode="auto">
              <a:xfrm>
                <a:off x="1627" y="2922"/>
                <a:ext cx="232" cy="14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9pPr>
              </a:lstStyle>
              <a:p>
                <a:r>
                  <a:rPr lang="da-DK" sz="900"/>
                  <a:t>MO</a:t>
                </a:r>
              </a:p>
            </p:txBody>
          </p:sp>
        </p:grpSp>
        <p:grpSp>
          <p:nvGrpSpPr>
            <p:cNvPr id="890" name="Group 889"/>
            <p:cNvGrpSpPr>
              <a:grpSpLocks/>
            </p:cNvGrpSpPr>
            <p:nvPr/>
          </p:nvGrpSpPr>
          <p:grpSpPr bwMode="auto">
            <a:xfrm>
              <a:off x="4346579" y="4041484"/>
              <a:ext cx="681038" cy="363538"/>
              <a:chOff x="1627" y="2922"/>
              <a:chExt cx="429" cy="229"/>
            </a:xfrm>
          </p:grpSpPr>
          <p:sp>
            <p:nvSpPr>
              <p:cNvPr id="932" name="Rectangle 931"/>
              <p:cNvSpPr>
                <a:spLocks noChangeArrowheads="1"/>
              </p:cNvSpPr>
              <p:nvPr/>
            </p:nvSpPr>
            <p:spPr bwMode="auto">
              <a:xfrm>
                <a:off x="1852" y="2947"/>
                <a:ext cx="204" cy="204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933" name="Oval 932"/>
              <p:cNvSpPr>
                <a:spLocks noChangeArrowheads="1"/>
              </p:cNvSpPr>
              <p:nvPr/>
            </p:nvSpPr>
            <p:spPr bwMode="auto">
              <a:xfrm>
                <a:off x="1861" y="2956"/>
                <a:ext cx="186" cy="186"/>
              </a:xfrm>
              <a:prstGeom prst="ellips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934" name="Line 165"/>
              <p:cNvSpPr>
                <a:spLocks noChangeShapeType="1"/>
              </p:cNvSpPr>
              <p:nvPr/>
            </p:nvSpPr>
            <p:spPr bwMode="auto">
              <a:xfrm>
                <a:off x="1858" y="3049"/>
                <a:ext cx="18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935" name="Line 166"/>
              <p:cNvSpPr>
                <a:spLocks noChangeShapeType="1"/>
              </p:cNvSpPr>
              <p:nvPr/>
            </p:nvSpPr>
            <p:spPr bwMode="auto">
              <a:xfrm flipV="1">
                <a:off x="1955" y="2957"/>
                <a:ext cx="0" cy="17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936" name="Line 167"/>
              <p:cNvSpPr>
                <a:spLocks noChangeShapeType="1"/>
              </p:cNvSpPr>
              <p:nvPr/>
            </p:nvSpPr>
            <p:spPr bwMode="auto">
              <a:xfrm flipV="1">
                <a:off x="1867" y="2962"/>
                <a:ext cx="174" cy="1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937" name="Line 168"/>
              <p:cNvSpPr>
                <a:spLocks noChangeShapeType="1"/>
              </p:cNvSpPr>
              <p:nvPr/>
            </p:nvSpPr>
            <p:spPr bwMode="auto">
              <a:xfrm>
                <a:off x="1734" y="3048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938" name="Text Box 169"/>
              <p:cNvSpPr txBox="1">
                <a:spLocks noChangeArrowheads="1"/>
              </p:cNvSpPr>
              <p:nvPr/>
            </p:nvSpPr>
            <p:spPr bwMode="auto">
              <a:xfrm>
                <a:off x="1627" y="2922"/>
                <a:ext cx="232" cy="14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9pPr>
              </a:lstStyle>
              <a:p>
                <a:r>
                  <a:rPr lang="da-DK" sz="900"/>
                  <a:t>MO</a:t>
                </a:r>
              </a:p>
            </p:txBody>
          </p:sp>
        </p:grpSp>
        <p:sp>
          <p:nvSpPr>
            <p:cNvPr id="891" name="Text Box 172"/>
            <p:cNvSpPr txBox="1">
              <a:spLocks noChangeArrowheads="1"/>
            </p:cNvSpPr>
            <p:nvPr/>
          </p:nvSpPr>
          <p:spPr bwMode="auto">
            <a:xfrm rot="16200000">
              <a:off x="4477544" y="4665580"/>
              <a:ext cx="752475" cy="2746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r>
                <a:rPr lang="da-DK" sz="1200" dirty="0" err="1"/>
                <a:t>adcCavQ</a:t>
              </a:r>
              <a:endParaRPr lang="da-DK" sz="1200" dirty="0"/>
            </a:p>
          </p:txBody>
        </p:sp>
        <p:sp>
          <p:nvSpPr>
            <p:cNvPr id="892" name="Text Box 173"/>
            <p:cNvSpPr txBox="1">
              <a:spLocks noChangeArrowheads="1"/>
            </p:cNvSpPr>
            <p:nvPr/>
          </p:nvSpPr>
          <p:spPr bwMode="auto">
            <a:xfrm rot="16200000">
              <a:off x="4324351" y="4694134"/>
              <a:ext cx="693737" cy="2746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r>
                <a:rPr lang="da-DK" sz="1200" dirty="0" err="1"/>
                <a:t>adcCavI</a:t>
              </a:r>
              <a:endParaRPr lang="da-DK" sz="1200" dirty="0"/>
            </a:p>
          </p:txBody>
        </p:sp>
        <p:sp>
          <p:nvSpPr>
            <p:cNvPr id="893" name="Text Box 176"/>
            <p:cNvSpPr txBox="1">
              <a:spLocks noChangeArrowheads="1"/>
            </p:cNvSpPr>
            <p:nvPr/>
          </p:nvSpPr>
          <p:spPr bwMode="auto">
            <a:xfrm rot="16200000">
              <a:off x="8376445" y="4640421"/>
              <a:ext cx="819150" cy="2746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r>
                <a:rPr lang="da-DK" sz="1200" dirty="0" err="1"/>
                <a:t>adcFPWQ</a:t>
              </a:r>
              <a:endParaRPr lang="da-DK" sz="1200" dirty="0"/>
            </a:p>
          </p:txBody>
        </p:sp>
        <p:sp>
          <p:nvSpPr>
            <p:cNvPr id="894" name="Text Box 177"/>
            <p:cNvSpPr txBox="1">
              <a:spLocks noChangeArrowheads="1"/>
            </p:cNvSpPr>
            <p:nvPr/>
          </p:nvSpPr>
          <p:spPr bwMode="auto">
            <a:xfrm rot="16200000">
              <a:off x="8223250" y="4666933"/>
              <a:ext cx="760413" cy="2746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r>
                <a:rPr lang="da-DK" sz="1200" dirty="0" err="1"/>
                <a:t>adcFPWI</a:t>
              </a:r>
              <a:endParaRPr lang="da-DK" sz="1200" dirty="0"/>
            </a:p>
          </p:txBody>
        </p:sp>
        <p:sp>
          <p:nvSpPr>
            <p:cNvPr id="895" name="Line 178"/>
            <p:cNvSpPr>
              <a:spLocks noChangeShapeType="1"/>
            </p:cNvSpPr>
            <p:nvPr/>
          </p:nvSpPr>
          <p:spPr bwMode="auto">
            <a:xfrm flipV="1">
              <a:off x="3973513" y="2682875"/>
              <a:ext cx="0" cy="2552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896" name="Text Box 179"/>
            <p:cNvSpPr txBox="1">
              <a:spLocks noChangeArrowheads="1"/>
            </p:cNvSpPr>
            <p:nvPr/>
          </p:nvSpPr>
          <p:spPr bwMode="auto">
            <a:xfrm rot="16200000">
              <a:off x="3408363" y="4613275"/>
              <a:ext cx="871538" cy="2746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r>
                <a:rPr lang="da-DK" sz="1200"/>
                <a:t>dacPlunger</a:t>
              </a:r>
            </a:p>
          </p:txBody>
        </p:sp>
        <p:grpSp>
          <p:nvGrpSpPr>
            <p:cNvPr id="897" name="Group 896"/>
            <p:cNvGrpSpPr>
              <a:grpSpLocks/>
            </p:cNvGrpSpPr>
            <p:nvPr/>
          </p:nvGrpSpPr>
          <p:grpSpPr bwMode="auto">
            <a:xfrm flipV="1">
              <a:off x="8640763" y="2397125"/>
              <a:ext cx="104775" cy="247650"/>
              <a:chOff x="5900" y="2092"/>
              <a:chExt cx="66" cy="130"/>
            </a:xfrm>
          </p:grpSpPr>
          <p:sp>
            <p:nvSpPr>
              <p:cNvPr id="930" name="Line 180"/>
              <p:cNvSpPr>
                <a:spLocks noChangeShapeType="1"/>
              </p:cNvSpPr>
              <p:nvPr/>
            </p:nvSpPr>
            <p:spPr bwMode="auto">
              <a:xfrm flipH="1" flipV="1">
                <a:off x="5900" y="2156"/>
                <a:ext cx="66" cy="6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931" name="Line 181"/>
              <p:cNvSpPr>
                <a:spLocks noChangeShapeType="1"/>
              </p:cNvSpPr>
              <p:nvPr/>
            </p:nvSpPr>
            <p:spPr bwMode="auto">
              <a:xfrm flipV="1">
                <a:off x="5900" y="2092"/>
                <a:ext cx="0" cy="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16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898" name="Line 183"/>
            <p:cNvSpPr>
              <a:spLocks noChangeShapeType="1"/>
            </p:cNvSpPr>
            <p:nvPr/>
          </p:nvSpPr>
          <p:spPr bwMode="auto">
            <a:xfrm>
              <a:off x="8748713" y="2393950"/>
              <a:ext cx="3127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900" name="Line 190"/>
            <p:cNvSpPr>
              <a:spLocks noChangeShapeType="1"/>
            </p:cNvSpPr>
            <p:nvPr/>
          </p:nvSpPr>
          <p:spPr bwMode="auto">
            <a:xfrm flipV="1">
              <a:off x="9067801" y="2390775"/>
              <a:ext cx="0" cy="14287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901" name="Line 191"/>
            <p:cNvSpPr>
              <a:spLocks noChangeShapeType="1"/>
            </p:cNvSpPr>
            <p:nvPr/>
          </p:nvSpPr>
          <p:spPr bwMode="auto">
            <a:xfrm>
              <a:off x="9077326" y="4005263"/>
              <a:ext cx="0" cy="1190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902" name="Text Box 192"/>
            <p:cNvSpPr txBox="1">
              <a:spLocks noChangeArrowheads="1"/>
            </p:cNvSpPr>
            <p:nvPr/>
          </p:nvSpPr>
          <p:spPr bwMode="auto">
            <a:xfrm rot="16200000">
              <a:off x="8619332" y="4681697"/>
              <a:ext cx="727075" cy="2746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r>
                <a:rPr lang="da-DK" sz="1200" dirty="0" err="1"/>
                <a:t>adcRPW</a:t>
              </a:r>
              <a:endParaRPr lang="da-DK" sz="1200" dirty="0"/>
            </a:p>
          </p:txBody>
        </p:sp>
        <p:sp>
          <p:nvSpPr>
            <p:cNvPr id="903" name="Line 29"/>
            <p:cNvSpPr>
              <a:spLocks noChangeShapeType="1"/>
            </p:cNvSpPr>
            <p:nvPr/>
          </p:nvSpPr>
          <p:spPr bwMode="auto">
            <a:xfrm rot="16200000" flipH="1">
              <a:off x="4818598" y="4035065"/>
              <a:ext cx="85783" cy="6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cxnSp>
          <p:nvCxnSpPr>
            <p:cNvPr id="904" name="Straight Connector 903"/>
            <p:cNvCxnSpPr/>
            <p:nvPr/>
          </p:nvCxnSpPr>
          <p:spPr bwMode="auto">
            <a:xfrm rot="5400000">
              <a:off x="4351973" y="4817745"/>
              <a:ext cx="82296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5" name="Straight Connector 904"/>
            <p:cNvCxnSpPr/>
            <p:nvPr/>
          </p:nvCxnSpPr>
          <p:spPr bwMode="auto">
            <a:xfrm rot="5400000">
              <a:off x="4550093" y="4821555"/>
              <a:ext cx="82296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6" name="Straight Connector 905"/>
            <p:cNvCxnSpPr/>
            <p:nvPr/>
          </p:nvCxnSpPr>
          <p:spPr bwMode="auto">
            <a:xfrm rot="5400000">
              <a:off x="8339138" y="4778472"/>
              <a:ext cx="69723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7" name="Straight Connector 906"/>
            <p:cNvCxnSpPr/>
            <p:nvPr/>
          </p:nvCxnSpPr>
          <p:spPr bwMode="auto">
            <a:xfrm rot="5400000">
              <a:off x="8518208" y="4778472"/>
              <a:ext cx="69723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8" name="Straight Arrow Connector 907"/>
            <p:cNvCxnSpPr/>
            <p:nvPr/>
          </p:nvCxnSpPr>
          <p:spPr bwMode="auto">
            <a:xfrm rot="5400000">
              <a:off x="9016430" y="5184069"/>
              <a:ext cx="124065" cy="1588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09" name="Straight Arrow Connector 908"/>
            <p:cNvCxnSpPr/>
            <p:nvPr/>
          </p:nvCxnSpPr>
          <p:spPr bwMode="auto">
            <a:xfrm rot="5400000">
              <a:off x="4901096" y="5203625"/>
              <a:ext cx="124065" cy="1588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10" name="Straight Arrow Connector 909"/>
            <p:cNvCxnSpPr/>
            <p:nvPr/>
          </p:nvCxnSpPr>
          <p:spPr bwMode="auto">
            <a:xfrm rot="5400000">
              <a:off x="4703280" y="5198595"/>
              <a:ext cx="124065" cy="1588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11" name="Straight Arrow Connector 910"/>
            <p:cNvCxnSpPr/>
            <p:nvPr/>
          </p:nvCxnSpPr>
          <p:spPr bwMode="auto">
            <a:xfrm rot="5400000">
              <a:off x="1059090" y="5182735"/>
              <a:ext cx="124065" cy="1588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12" name="Straight Arrow Connector 911"/>
            <p:cNvCxnSpPr/>
            <p:nvPr/>
          </p:nvCxnSpPr>
          <p:spPr bwMode="auto">
            <a:xfrm rot="16200000" flipV="1">
              <a:off x="1287233" y="5191736"/>
              <a:ext cx="124065" cy="1588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13" name="Straight Arrow Connector 912"/>
            <p:cNvCxnSpPr/>
            <p:nvPr/>
          </p:nvCxnSpPr>
          <p:spPr bwMode="auto">
            <a:xfrm rot="16200000" flipV="1">
              <a:off x="1465388" y="5187012"/>
              <a:ext cx="124065" cy="1588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14" name="Straight Arrow Connector 913"/>
            <p:cNvCxnSpPr/>
            <p:nvPr/>
          </p:nvCxnSpPr>
          <p:spPr bwMode="auto">
            <a:xfrm rot="16200000" flipV="1">
              <a:off x="3913841" y="5185572"/>
              <a:ext cx="124065" cy="1588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15" name="Straight Arrow Connector 914"/>
            <p:cNvCxnSpPr/>
            <p:nvPr/>
          </p:nvCxnSpPr>
          <p:spPr bwMode="auto">
            <a:xfrm rot="5400000">
              <a:off x="8804725" y="5187516"/>
              <a:ext cx="124065" cy="1588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16" name="Straight Arrow Connector 915"/>
            <p:cNvCxnSpPr/>
            <p:nvPr/>
          </p:nvCxnSpPr>
          <p:spPr bwMode="auto">
            <a:xfrm rot="5400000">
              <a:off x="8625792" y="5190964"/>
              <a:ext cx="124065" cy="1588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17" name="AutoShape 10"/>
            <p:cNvSpPr>
              <a:spLocks noChangeArrowheads="1"/>
            </p:cNvSpPr>
            <p:nvPr/>
          </p:nvSpPr>
          <p:spPr bwMode="auto">
            <a:xfrm rot="5400000">
              <a:off x="1344918" y="1945812"/>
              <a:ext cx="139700" cy="234950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918" name="Text Box 36"/>
            <p:cNvSpPr txBox="1">
              <a:spLocks noChangeArrowheads="1"/>
            </p:cNvSpPr>
            <p:nvPr/>
          </p:nvSpPr>
          <p:spPr bwMode="auto">
            <a:xfrm>
              <a:off x="1176291" y="1693461"/>
              <a:ext cx="65114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r>
                <a:rPr lang="en-US" sz="800" dirty="0" smtClean="0"/>
                <a:t>Attenuator/</a:t>
              </a:r>
            </a:p>
            <a:p>
              <a:r>
                <a:rPr lang="en-US" sz="800" dirty="0" smtClean="0"/>
                <a:t>gain</a:t>
              </a:r>
              <a:endParaRPr lang="en-US" sz="800" dirty="0"/>
            </a:p>
          </p:txBody>
        </p:sp>
        <p:sp>
          <p:nvSpPr>
            <p:cNvPr id="919" name="Text Box 37"/>
            <p:cNvSpPr txBox="1">
              <a:spLocks noChangeArrowheads="1"/>
            </p:cNvSpPr>
            <p:nvPr/>
          </p:nvSpPr>
          <p:spPr bwMode="auto">
            <a:xfrm>
              <a:off x="1277519" y="2056649"/>
              <a:ext cx="49084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r>
                <a:rPr lang="en-US" sz="800" dirty="0" smtClean="0"/>
                <a:t>-33 </a:t>
              </a:r>
              <a:r>
                <a:rPr lang="en-US" sz="800" dirty="0"/>
                <a:t>– </a:t>
              </a:r>
            </a:p>
            <a:p>
              <a:r>
                <a:rPr lang="en-US" sz="800" dirty="0" smtClean="0"/>
                <a:t>+25 </a:t>
              </a:r>
              <a:r>
                <a:rPr lang="en-US" sz="800" dirty="0"/>
                <a:t>dB</a:t>
              </a:r>
            </a:p>
          </p:txBody>
        </p:sp>
        <p:sp>
          <p:nvSpPr>
            <p:cNvPr id="920" name="Line 51"/>
            <p:cNvSpPr>
              <a:spLocks noChangeShapeType="1"/>
            </p:cNvSpPr>
            <p:nvPr/>
          </p:nvSpPr>
          <p:spPr bwMode="auto">
            <a:xfrm flipV="1">
              <a:off x="1339804" y="2000582"/>
              <a:ext cx="104775" cy="157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921" name="Rectangle 920"/>
            <p:cNvSpPr>
              <a:spLocks noChangeArrowheads="1"/>
            </p:cNvSpPr>
            <p:nvPr/>
          </p:nvSpPr>
          <p:spPr bwMode="auto">
            <a:xfrm>
              <a:off x="2038351" y="2006602"/>
              <a:ext cx="233362" cy="1174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922" name="Text Box 35"/>
            <p:cNvSpPr txBox="1">
              <a:spLocks noChangeArrowheads="1"/>
            </p:cNvSpPr>
            <p:nvPr/>
          </p:nvSpPr>
          <p:spPr bwMode="auto">
            <a:xfrm>
              <a:off x="1933576" y="1714502"/>
              <a:ext cx="446087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r>
                <a:rPr lang="en-US" sz="800"/>
                <a:t>Phase </a:t>
              </a:r>
            </a:p>
            <a:p>
              <a:r>
                <a:rPr lang="en-US" sz="800"/>
                <a:t>shifter</a:t>
              </a:r>
            </a:p>
          </p:txBody>
        </p:sp>
        <p:sp>
          <p:nvSpPr>
            <p:cNvPr id="923" name="Text Box 38"/>
            <p:cNvSpPr txBox="1">
              <a:spLocks noChangeArrowheads="1"/>
            </p:cNvSpPr>
            <p:nvPr/>
          </p:nvSpPr>
          <p:spPr bwMode="auto">
            <a:xfrm>
              <a:off x="2090750" y="2092327"/>
              <a:ext cx="490537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r>
                <a:rPr lang="en-US" sz="800" dirty="0"/>
                <a:t>-</a:t>
              </a:r>
              <a:r>
                <a:rPr lang="en-US" sz="800" dirty="0" smtClean="0"/>
                <a:t>180</a:t>
              </a:r>
              <a:r>
                <a:rPr lang="en-US" sz="800" dirty="0"/>
                <a:t>° –</a:t>
              </a:r>
            </a:p>
            <a:p>
              <a:r>
                <a:rPr lang="en-US" sz="800" dirty="0" smtClean="0"/>
                <a:t>+180</a:t>
              </a:r>
              <a:r>
                <a:rPr lang="en-US" sz="800" dirty="0"/>
                <a:t>°</a:t>
              </a:r>
            </a:p>
          </p:txBody>
        </p:sp>
        <p:cxnSp>
          <p:nvCxnSpPr>
            <p:cNvPr id="924" name="Straight Connector 923"/>
            <p:cNvCxnSpPr>
              <a:stCxn id="886" idx="0"/>
            </p:cNvCxnSpPr>
            <p:nvPr/>
          </p:nvCxnSpPr>
          <p:spPr bwMode="auto">
            <a:xfrm rot="16200000" flipH="1">
              <a:off x="1836717" y="3051154"/>
              <a:ext cx="1484" cy="62085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5" name="Straight Connector 924"/>
            <p:cNvCxnSpPr/>
            <p:nvPr/>
          </p:nvCxnSpPr>
          <p:spPr bwMode="auto">
            <a:xfrm rot="5400000" flipH="1" flipV="1">
              <a:off x="1526383" y="2745582"/>
              <a:ext cx="1233487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71" name="Group 184"/>
          <p:cNvGrpSpPr>
            <a:grpSpLocks/>
          </p:cNvGrpSpPr>
          <p:nvPr/>
        </p:nvGrpSpPr>
        <p:grpSpPr bwMode="auto">
          <a:xfrm>
            <a:off x="8598746" y="4025068"/>
            <a:ext cx="147896" cy="139745"/>
            <a:chOff x="963" y="2784"/>
            <a:chExt cx="127" cy="120"/>
          </a:xfrm>
        </p:grpSpPr>
        <p:sp>
          <p:nvSpPr>
            <p:cNvPr id="972" name="Line 185"/>
            <p:cNvSpPr>
              <a:spLocks noChangeShapeType="1"/>
            </p:cNvSpPr>
            <p:nvPr/>
          </p:nvSpPr>
          <p:spPr bwMode="auto">
            <a:xfrm>
              <a:off x="966" y="2784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" name="Line 186"/>
            <p:cNvSpPr>
              <a:spLocks noChangeShapeType="1"/>
            </p:cNvSpPr>
            <p:nvPr/>
          </p:nvSpPr>
          <p:spPr bwMode="auto">
            <a:xfrm>
              <a:off x="970" y="2896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4" name="Line 187"/>
            <p:cNvSpPr>
              <a:spLocks noChangeShapeType="1"/>
            </p:cNvSpPr>
            <p:nvPr/>
          </p:nvSpPr>
          <p:spPr bwMode="auto">
            <a:xfrm>
              <a:off x="963" y="2784"/>
              <a:ext cx="69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" name="Line 188"/>
            <p:cNvSpPr>
              <a:spLocks noChangeShapeType="1"/>
            </p:cNvSpPr>
            <p:nvPr/>
          </p:nvSpPr>
          <p:spPr bwMode="auto">
            <a:xfrm flipH="1">
              <a:off x="1032" y="2784"/>
              <a:ext cx="54" cy="1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76" name="Group 184"/>
          <p:cNvGrpSpPr>
            <a:grpSpLocks/>
          </p:cNvGrpSpPr>
          <p:nvPr/>
        </p:nvGrpSpPr>
        <p:grpSpPr bwMode="auto">
          <a:xfrm>
            <a:off x="1287192" y="4170348"/>
            <a:ext cx="236830" cy="223778"/>
            <a:chOff x="963" y="2784"/>
            <a:chExt cx="127" cy="120"/>
          </a:xfrm>
        </p:grpSpPr>
        <p:sp>
          <p:nvSpPr>
            <p:cNvPr id="977" name="Line 185"/>
            <p:cNvSpPr>
              <a:spLocks noChangeShapeType="1"/>
            </p:cNvSpPr>
            <p:nvPr/>
          </p:nvSpPr>
          <p:spPr bwMode="auto">
            <a:xfrm>
              <a:off x="966" y="2784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8" name="Line 186"/>
            <p:cNvSpPr>
              <a:spLocks noChangeShapeType="1"/>
            </p:cNvSpPr>
            <p:nvPr/>
          </p:nvSpPr>
          <p:spPr bwMode="auto">
            <a:xfrm>
              <a:off x="970" y="2896"/>
              <a:ext cx="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9" name="Line 187"/>
            <p:cNvSpPr>
              <a:spLocks noChangeShapeType="1"/>
            </p:cNvSpPr>
            <p:nvPr/>
          </p:nvSpPr>
          <p:spPr bwMode="auto">
            <a:xfrm>
              <a:off x="963" y="2784"/>
              <a:ext cx="69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0" name="Line 188"/>
            <p:cNvSpPr>
              <a:spLocks noChangeShapeType="1"/>
            </p:cNvSpPr>
            <p:nvPr/>
          </p:nvSpPr>
          <p:spPr bwMode="auto">
            <a:xfrm flipH="1">
              <a:off x="1032" y="2784"/>
              <a:ext cx="54" cy="1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shown you</a:t>
            </a:r>
          </a:p>
          <a:p>
            <a:pPr lvl="1"/>
            <a:r>
              <a:rPr lang="en-US" dirty="0" smtClean="0"/>
              <a:t>The new ASTRID2 SR source</a:t>
            </a:r>
          </a:p>
          <a:p>
            <a:pPr lvl="1"/>
            <a:r>
              <a:rPr lang="en-US" dirty="0" smtClean="0"/>
              <a:t>The RF system for ASTRID2</a:t>
            </a:r>
          </a:p>
          <a:p>
            <a:pPr lvl="1"/>
            <a:r>
              <a:rPr lang="en-US" dirty="0" smtClean="0"/>
              <a:t>Proposal for new </a:t>
            </a:r>
            <a:r>
              <a:rPr lang="en-US" dirty="0" err="1" smtClean="0"/>
              <a:t>ASTRIDx</a:t>
            </a:r>
            <a:r>
              <a:rPr lang="en-US" dirty="0" smtClean="0"/>
              <a:t> LLRF</a:t>
            </a:r>
          </a:p>
          <a:p>
            <a:r>
              <a:rPr lang="en-US" dirty="0" smtClean="0"/>
              <a:t>Would appreciate feedback on our ideas</a:t>
            </a:r>
          </a:p>
          <a:p>
            <a:pPr lvl="1"/>
            <a:r>
              <a:rPr lang="en-US" dirty="0" smtClean="0"/>
              <a:t>Analog system (digital control of baseband signals)?</a:t>
            </a:r>
          </a:p>
          <a:p>
            <a:pPr lvl="1"/>
            <a:r>
              <a:rPr lang="en-US" dirty="0" smtClean="0"/>
              <a:t>Fully digital system with fast sampling of down converted signal?</a:t>
            </a:r>
          </a:p>
          <a:p>
            <a:pPr lvl="2"/>
            <a:r>
              <a:rPr lang="en-US" dirty="0" smtClean="0"/>
              <a:t>Do we need the higher stability?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Conclusions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ESLS-RF 13 (30/9-1/10 2009), ASTRID2 and its RF system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E7889-9A01-410D-8355-8E4946BDB7E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14938"/>
          </a:xfrm>
        </p:spPr>
        <p:txBody>
          <a:bodyPr/>
          <a:lstStyle/>
          <a:p>
            <a:r>
              <a:rPr lang="en-US" dirty="0" smtClean="0"/>
              <a:t>ASTRID2 is the new synchrotron light source to be built in Århus, Denmark</a:t>
            </a:r>
          </a:p>
          <a:p>
            <a:r>
              <a:rPr lang="en-US" dirty="0" smtClean="0"/>
              <a:t>Dec 2008: Awarded 5.0 M€ for</a:t>
            </a:r>
          </a:p>
          <a:p>
            <a:pPr lvl="1"/>
            <a:r>
              <a:rPr lang="en-US" dirty="0" smtClean="0"/>
              <a:t>Construction of the synchrotron</a:t>
            </a:r>
          </a:p>
          <a:p>
            <a:pPr lvl="1"/>
            <a:r>
              <a:rPr lang="en-US" dirty="0" smtClean="0"/>
              <a:t>Transfer of </a:t>
            </a:r>
            <a:r>
              <a:rPr lang="en-US" dirty="0" err="1" smtClean="0"/>
              <a:t>beamlines</a:t>
            </a:r>
            <a:r>
              <a:rPr lang="en-US" dirty="0" smtClean="0"/>
              <a:t> from ASTRID1 to ASTRID2</a:t>
            </a:r>
          </a:p>
          <a:p>
            <a:pPr lvl="1"/>
            <a:r>
              <a:rPr lang="en-US" dirty="0" smtClean="0"/>
              <a:t>New </a:t>
            </a:r>
            <a:r>
              <a:rPr lang="en-US" dirty="0" err="1" smtClean="0"/>
              <a:t>multipole</a:t>
            </a:r>
            <a:r>
              <a:rPr lang="en-US" dirty="0" smtClean="0"/>
              <a:t> wiggler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We did apply for 5.5 M€</a:t>
            </a:r>
          </a:p>
          <a:p>
            <a:pPr lvl="2"/>
            <a:r>
              <a:rPr lang="en-US" dirty="0" smtClean="0"/>
              <a:t>Cut away an </a:t>
            </a:r>
            <a:r>
              <a:rPr lang="en-US" dirty="0" err="1" smtClean="0"/>
              <a:t>undulator</a:t>
            </a:r>
            <a:r>
              <a:rPr lang="en-US" dirty="0" smtClean="0"/>
              <a:t> for a new </a:t>
            </a:r>
            <a:r>
              <a:rPr lang="en-US" dirty="0" err="1" smtClean="0"/>
              <a:t>beamline</a:t>
            </a:r>
            <a:endParaRPr lang="en-US" dirty="0" smtClean="0"/>
          </a:p>
          <a:p>
            <a:pPr lvl="3"/>
            <a:r>
              <a:rPr lang="en-US" dirty="0" smtClean="0"/>
              <a:t>Has to be financed together with a new </a:t>
            </a:r>
            <a:r>
              <a:rPr lang="en-US" dirty="0" err="1" smtClean="0"/>
              <a:t>beamline</a:t>
            </a:r>
            <a:endParaRPr lang="en-US" dirty="0" smtClean="0"/>
          </a:p>
          <a:p>
            <a:pPr lvl="2"/>
            <a:r>
              <a:rPr lang="en-US" dirty="0" smtClean="0"/>
              <a:t>Saved some money by changing the </a:t>
            </a:r>
            <a:r>
              <a:rPr lang="en-US" dirty="0" err="1" smtClean="0"/>
              <a:t>multipole</a:t>
            </a:r>
            <a:r>
              <a:rPr lang="en-US" dirty="0" smtClean="0"/>
              <a:t> wiggler to better match our need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ASTRID2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E7889-9A01-410D-8355-8E4946BDB7E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ESLS-RF 13 (30/9-1/10 2009), ASTRID2 and its RF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14938"/>
          </a:xfrm>
        </p:spPr>
        <p:txBody>
          <a:bodyPr/>
          <a:lstStyle/>
          <a:p>
            <a:pPr lvl="1"/>
            <a:r>
              <a:rPr lang="en-US" dirty="0" smtClean="0"/>
              <a:t>Electron energy:	580 </a:t>
            </a:r>
            <a:r>
              <a:rPr lang="en-US" dirty="0" err="1" smtClean="0"/>
              <a:t>MeV</a:t>
            </a:r>
            <a:endParaRPr lang="en-US" dirty="0" smtClean="0"/>
          </a:p>
          <a:p>
            <a:pPr lvl="1"/>
            <a:r>
              <a:rPr lang="en-US" dirty="0" err="1" smtClean="0"/>
              <a:t>Emittance</a:t>
            </a:r>
            <a:r>
              <a:rPr lang="en-US" dirty="0" smtClean="0"/>
              <a:t>:		12 nm</a:t>
            </a:r>
          </a:p>
          <a:p>
            <a:pPr lvl="1"/>
            <a:r>
              <a:rPr lang="en-US" dirty="0" smtClean="0"/>
              <a:t>Beam Current:		200 </a:t>
            </a:r>
            <a:r>
              <a:rPr lang="en-US" dirty="0" err="1" smtClean="0"/>
              <a:t>mA</a:t>
            </a:r>
            <a:endParaRPr lang="en-US" dirty="0" smtClean="0"/>
          </a:p>
          <a:p>
            <a:pPr lvl="1"/>
            <a:r>
              <a:rPr lang="en-US" dirty="0" smtClean="0"/>
              <a:t>Circumference:	45.7 m</a:t>
            </a:r>
          </a:p>
          <a:p>
            <a:pPr lvl="1"/>
            <a:r>
              <a:rPr lang="en-US" dirty="0" smtClean="0"/>
              <a:t>6-fold symmetry</a:t>
            </a:r>
          </a:p>
          <a:p>
            <a:pPr lvl="2"/>
            <a:r>
              <a:rPr lang="en-US" dirty="0" smtClean="0"/>
              <a:t>lattice: DBA with 12 combined function dipole magnets</a:t>
            </a:r>
          </a:p>
          <a:p>
            <a:pPr lvl="3"/>
            <a:r>
              <a:rPr lang="en-US" dirty="0" smtClean="0"/>
              <a:t>Integrated </a:t>
            </a:r>
            <a:r>
              <a:rPr lang="en-US" dirty="0" err="1" smtClean="0"/>
              <a:t>quadrupole</a:t>
            </a:r>
            <a:r>
              <a:rPr lang="en-US" dirty="0" smtClean="0"/>
              <a:t> gradient</a:t>
            </a:r>
          </a:p>
          <a:p>
            <a:pPr lvl="1"/>
            <a:r>
              <a:rPr lang="en-US" dirty="0" smtClean="0"/>
              <a:t>4 straight sections for insertion devices</a:t>
            </a:r>
          </a:p>
          <a:p>
            <a:pPr lvl="1"/>
            <a:r>
              <a:rPr lang="en-US" dirty="0" smtClean="0"/>
              <a:t>Will use ASTRID as booster (full energy injection)</a:t>
            </a:r>
          </a:p>
          <a:p>
            <a:pPr lvl="2"/>
            <a:r>
              <a:rPr lang="en-US" dirty="0" smtClean="0"/>
              <a:t>Allows top-up operation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ASTRID2 main parameters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E7889-9A01-410D-8355-8E4946BDB7E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ESLS-RF 13 (30/9-1/10 2009), ASTRID2 and its RF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a-DK" dirty="0" smtClean="0"/>
              <a:t>ASTRID2 Layout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E7889-9A01-410D-8355-8E4946BDB7E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ESLS-RF 13 (30/9-1/10 2009), ASTRID2 and its RF system</a:t>
            </a:r>
            <a:endParaRPr lang="en-US" dirty="0"/>
          </a:p>
        </p:txBody>
      </p:sp>
      <p:pic>
        <p:nvPicPr>
          <p:cNvPr id="16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958850"/>
            <a:ext cx="8893175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a-DK" dirty="0" smtClean="0"/>
              <a:t>ASTRID2 Layout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E7889-9A01-410D-8355-8E4946BDB7E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ESLS-RF 13 (30/9-1/10 2009), ASTRID2 and its RF system</a:t>
            </a:r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484" y="864063"/>
            <a:ext cx="7952163" cy="5473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a-DK" dirty="0" smtClean="0"/>
              <a:t>ASTRID2 </a:t>
            </a:r>
            <a:r>
              <a:rPr lang="da-DK" dirty="0" err="1" smtClean="0"/>
              <a:t>details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E7889-9A01-410D-8355-8E4946BDB7E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ESLS-RF 13 (30/9-1/10 2009), ASTRID2 and its RF system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2345286" y="1075263"/>
          <a:ext cx="5325532" cy="5286376"/>
        </p:xfrm>
        <a:graphic>
          <a:graphicData uri="http://schemas.openxmlformats.org/drawingml/2006/table">
            <a:tbl>
              <a:tblPr/>
              <a:tblGrid>
                <a:gridCol w="2142065"/>
                <a:gridCol w="1083733"/>
                <a:gridCol w="1049867"/>
                <a:gridCol w="1049867"/>
              </a:tblGrid>
              <a:tr h="128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>
                          <a:latin typeface="Tahoma"/>
                          <a:ea typeface="Times New Roman"/>
                          <a:cs typeface="Times New Roman"/>
                        </a:rPr>
                        <a:t>General parameters</a:t>
                      </a:r>
                      <a:endParaRPr lang="da-DK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80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>
                          <a:latin typeface="Tahoma"/>
                          <a:ea typeface="Times New Roman"/>
                          <a:cs typeface="Times New Roman"/>
                        </a:rPr>
                        <a:t>ASTRID2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>
                          <a:latin typeface="Tahoma"/>
                          <a:ea typeface="Times New Roman"/>
                          <a:cs typeface="Times New Roman"/>
                        </a:rPr>
                        <a:t>ASTRID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ahoma"/>
                          <a:ea typeface="Times New Roman"/>
                          <a:cs typeface="Times New Roman"/>
                        </a:rPr>
                        <a:t>Energy</a:t>
                      </a:r>
                      <a:endParaRPr lang="da-DK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i="1">
                          <a:latin typeface="Tahoma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 [GeV]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0.58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0.58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Dipole field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i="1">
                          <a:latin typeface="Tahoma"/>
                          <a:ea typeface="Times New Roman"/>
                          <a:cs typeface="Times New Roman"/>
                        </a:rPr>
                        <a:t>B [T]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1.192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1.6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ahoma"/>
                          <a:ea typeface="Times New Roman"/>
                          <a:cs typeface="Times New Roman"/>
                        </a:rPr>
                        <a:t>Circumference</a:t>
                      </a:r>
                      <a:endParaRPr lang="da-DK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i="1">
                          <a:latin typeface="Tahoma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 [m]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45.704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40.00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ahoma"/>
                          <a:ea typeface="Times New Roman"/>
                          <a:cs typeface="Times New Roman"/>
                        </a:rPr>
                        <a:t>Current</a:t>
                      </a:r>
                      <a:endParaRPr lang="da-DK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i="1">
                          <a:latin typeface="Tahoma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 [mA]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200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200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ahoma"/>
                          <a:ea typeface="Times New Roman"/>
                          <a:cs typeface="Times New Roman"/>
                        </a:rPr>
                        <a:t>Revolution time</a:t>
                      </a:r>
                      <a:endParaRPr lang="da-DK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i="1">
                          <a:latin typeface="Tahoma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 [ns]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152.45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133.43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ahoma"/>
                          <a:ea typeface="Times New Roman"/>
                          <a:cs typeface="Times New Roman"/>
                        </a:rPr>
                        <a:t>Length straight sections</a:t>
                      </a:r>
                      <a:endParaRPr lang="da-DK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[m]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~3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80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ahoma"/>
                          <a:ea typeface="Times New Roman"/>
                          <a:cs typeface="Times New Roman"/>
                        </a:rPr>
                        <a:t>Number of insertion devices</a:t>
                      </a:r>
                      <a:endParaRPr lang="da-DK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80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4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1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>
                          <a:latin typeface="Tahoma"/>
                          <a:ea typeface="Times New Roman"/>
                          <a:cs typeface="Times New Roman"/>
                        </a:rPr>
                        <a:t>Lattice parameters</a:t>
                      </a:r>
                      <a:endParaRPr lang="da-DK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80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80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80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Straight section dispersion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[m]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0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2.7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ahoma"/>
                          <a:ea typeface="Times New Roman"/>
                          <a:cs typeface="Times New Roman"/>
                        </a:rPr>
                        <a:t>Horizontal tune</a:t>
                      </a:r>
                      <a:endParaRPr lang="da-DK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i="1">
                          <a:latin typeface="Tahoma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en-GB" sz="800" i="1" baseline="-25000">
                          <a:latin typeface="Tahoma"/>
                          <a:ea typeface="Times New Roman"/>
                          <a:cs typeface="Times New Roman"/>
                        </a:rPr>
                        <a:t>x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5.23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2.29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ahoma"/>
                          <a:ea typeface="Times New Roman"/>
                          <a:cs typeface="Times New Roman"/>
                        </a:rPr>
                        <a:t>Vertical tune</a:t>
                      </a:r>
                      <a:endParaRPr lang="da-DK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i="1">
                          <a:latin typeface="Tahoma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en-GB" sz="800" i="1" baseline="-25000">
                          <a:latin typeface="Tahoma"/>
                          <a:ea typeface="Times New Roman"/>
                          <a:cs typeface="Times New Roman"/>
                        </a:rPr>
                        <a:t>y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2.14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2.69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ahoma"/>
                          <a:ea typeface="Times New Roman"/>
                          <a:cs typeface="Times New Roman"/>
                        </a:rPr>
                        <a:t>Horizontal chromaticity</a:t>
                      </a:r>
                      <a:endParaRPr lang="da-DK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i="1">
                          <a:latin typeface="Tahoma"/>
                          <a:ea typeface="Times New Roman"/>
                          <a:cs typeface="Times New Roman"/>
                        </a:rPr>
                        <a:t>dQ</a:t>
                      </a:r>
                      <a:r>
                        <a:rPr lang="en-GB" sz="800" i="1" baseline="-25000">
                          <a:latin typeface="Tahoma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en-GB" sz="800" i="1">
                          <a:latin typeface="Tahoma"/>
                          <a:ea typeface="Times New Roman"/>
                          <a:cs typeface="Times New Roman"/>
                        </a:rPr>
                        <a:t>/d(Δp/p)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-6.4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-4.0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ahoma"/>
                          <a:ea typeface="Times New Roman"/>
                          <a:cs typeface="Times New Roman"/>
                        </a:rPr>
                        <a:t>Vertical chromaticity</a:t>
                      </a:r>
                      <a:endParaRPr lang="da-DK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i="1">
                          <a:latin typeface="Tahoma"/>
                          <a:ea typeface="Times New Roman"/>
                          <a:cs typeface="Times New Roman"/>
                        </a:rPr>
                        <a:t>dQ</a:t>
                      </a:r>
                      <a:r>
                        <a:rPr lang="en-GB" sz="800" i="1" baseline="-25000">
                          <a:latin typeface="Tahoma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en-GB" sz="800" i="1">
                          <a:latin typeface="Tahoma"/>
                          <a:ea typeface="Times New Roman"/>
                          <a:cs typeface="Times New Roman"/>
                        </a:rPr>
                        <a:t>/d(Δp/p)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-11.2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-7.1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ahoma"/>
                          <a:ea typeface="Times New Roman"/>
                          <a:cs typeface="Times New Roman"/>
                        </a:rPr>
                        <a:t>Momentum compaction</a:t>
                      </a:r>
                      <a:endParaRPr lang="da-DK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i="1">
                          <a:latin typeface="Tahoma"/>
                          <a:ea typeface="Times New Roman"/>
                          <a:cs typeface="Times New Roman"/>
                        </a:rPr>
                        <a:t>α</a:t>
                      </a:r>
                      <a:r>
                        <a:rPr lang="en-GB" sz="800" i="1" baseline="-25000">
                          <a:latin typeface="Tahoma"/>
                          <a:ea typeface="Times New Roman"/>
                          <a:cs typeface="Times New Roman"/>
                        </a:rPr>
                        <a:t>p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0.0107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0.068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ahoma"/>
                          <a:ea typeface="Times New Roman"/>
                          <a:cs typeface="Times New Roman"/>
                        </a:rPr>
                        <a:t>Coupling factor</a:t>
                      </a:r>
                      <a:endParaRPr lang="da-DK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80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5 %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5 %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>
                          <a:latin typeface="Tahoma"/>
                          <a:ea typeface="Times New Roman"/>
                          <a:cs typeface="Times New Roman"/>
                        </a:rPr>
                        <a:t>Synchrotron Radiation parameters</a:t>
                      </a:r>
                      <a:endParaRPr lang="da-DK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80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80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80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ahoma"/>
                          <a:ea typeface="Times New Roman"/>
                          <a:cs typeface="Times New Roman"/>
                        </a:rPr>
                        <a:t>Synchrotron radiation integrals</a:t>
                      </a:r>
                      <a:endParaRPr lang="da-DK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i="1">
                          <a:latin typeface="Tahoma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GB" sz="800" i="1" baseline="-25000">
                          <a:latin typeface="Tahoma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 [m]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0.488182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2.7164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80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i="1">
                          <a:latin typeface="Tahoma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GB" sz="800" i="1" baseline="-25000">
                          <a:latin typeface="Tahoma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 [m</a:t>
                      </a:r>
                      <a:r>
                        <a:rPr lang="en-GB" sz="800" baseline="30000">
                          <a:latin typeface="Tahoma"/>
                          <a:ea typeface="Times New Roman"/>
                          <a:cs typeface="Times New Roman"/>
                        </a:rPr>
                        <a:t>-1</a:t>
                      </a: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]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3.870433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5.2016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80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i="1">
                          <a:latin typeface="Tahoma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GB" sz="800" i="1" baseline="-25000">
                          <a:latin typeface="Tahoma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 [m</a:t>
                      </a:r>
                      <a:r>
                        <a:rPr lang="en-GB" sz="800" baseline="30000">
                          <a:latin typeface="Tahoma"/>
                          <a:ea typeface="Times New Roman"/>
                          <a:cs typeface="Times New Roman"/>
                        </a:rPr>
                        <a:t>-2</a:t>
                      </a: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]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2.384181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4.3060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80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i="1">
                          <a:latin typeface="Tahoma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GB" sz="800" i="1" baseline="-25000">
                          <a:latin typeface="Tahoma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 [m</a:t>
                      </a:r>
                      <a:r>
                        <a:rPr lang="en-GB" sz="800" baseline="30000">
                          <a:latin typeface="Tahoma"/>
                          <a:ea typeface="Times New Roman"/>
                          <a:cs typeface="Times New Roman"/>
                        </a:rPr>
                        <a:t>-2</a:t>
                      </a: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]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-1.457685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1.8615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80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i="1">
                          <a:latin typeface="Tahoma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GB" sz="800" i="1" baseline="-25000">
                          <a:latin typeface="Tahoma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 [m</a:t>
                      </a:r>
                      <a:r>
                        <a:rPr lang="en-GB" sz="800" baseline="30000">
                          <a:latin typeface="Tahoma"/>
                          <a:ea typeface="Times New Roman"/>
                          <a:cs typeface="Times New Roman"/>
                        </a:rPr>
                        <a:t>-1</a:t>
                      </a: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]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0.130774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0.9363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ahoma"/>
                          <a:ea typeface="Times New Roman"/>
                          <a:cs typeface="Times New Roman"/>
                        </a:rPr>
                        <a:t>Energy loss per turn</a:t>
                      </a:r>
                      <a:endParaRPr lang="da-DK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i="1">
                          <a:latin typeface="Tahoma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GB" sz="800" i="1" baseline="-25000">
                          <a:latin typeface="Tahoma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 [keV/turn]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6.2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8.3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ahoma"/>
                          <a:ea typeface="Times New Roman"/>
                          <a:cs typeface="Times New Roman"/>
                        </a:rPr>
                        <a:t>Synchrotron radiation power</a:t>
                      </a:r>
                      <a:endParaRPr lang="da-DK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i="1">
                          <a:latin typeface="Tahoma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GB" sz="800" i="1" baseline="-25000">
                          <a:latin typeface="Tahoma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en-GB" sz="800" i="1">
                          <a:latin typeface="Tahom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[kW]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1.2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1.6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ahoma"/>
                          <a:ea typeface="Times New Roman"/>
                          <a:cs typeface="Times New Roman"/>
                        </a:rPr>
                        <a:t>Natural </a:t>
                      </a:r>
                      <a:r>
                        <a:rPr lang="en-GB" sz="800" dirty="0" err="1">
                          <a:latin typeface="Tahoma"/>
                          <a:ea typeface="Times New Roman"/>
                          <a:cs typeface="Times New Roman"/>
                        </a:rPr>
                        <a:t>emittance</a:t>
                      </a:r>
                      <a:endParaRPr lang="da-DK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ε</a:t>
                      </a:r>
                      <a:r>
                        <a:rPr lang="en-GB" sz="800" baseline="-25000">
                          <a:latin typeface="Tahoma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 [nm]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12.1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140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ahoma"/>
                          <a:ea typeface="Times New Roman"/>
                          <a:cs typeface="Times New Roman"/>
                        </a:rPr>
                        <a:t>Diffraction limit</a:t>
                      </a:r>
                      <a:endParaRPr lang="da-DK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ahoma"/>
                          <a:ea typeface="Times New Roman"/>
                          <a:cs typeface="Times New Roman"/>
                        </a:rPr>
                        <a:t>λ [nm]</a:t>
                      </a:r>
                      <a:endParaRPr lang="da-DK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38-101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1759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ahoma"/>
                          <a:ea typeface="Times New Roman"/>
                          <a:cs typeface="Times New Roman"/>
                        </a:rPr>
                        <a:t>Characteristic wavelength</a:t>
                      </a:r>
                      <a:endParaRPr lang="da-DK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 err="1">
                          <a:latin typeface="Tahoma"/>
                          <a:ea typeface="Times New Roman"/>
                          <a:cs typeface="Times New Roman"/>
                        </a:rPr>
                        <a:t>λ</a:t>
                      </a:r>
                      <a:r>
                        <a:rPr lang="en-GB" sz="800" baseline="-25000" dirty="0" err="1">
                          <a:latin typeface="Tahoma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GB" sz="800" baseline="-25000" dirty="0">
                          <a:latin typeface="Tahom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800" dirty="0">
                          <a:latin typeface="Tahoma"/>
                          <a:ea typeface="Times New Roman"/>
                          <a:cs typeface="Times New Roman"/>
                        </a:rPr>
                        <a:t>[nm]</a:t>
                      </a:r>
                      <a:endParaRPr lang="da-DK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4.6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3.5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ahoma"/>
                          <a:ea typeface="Times New Roman"/>
                          <a:cs typeface="Times New Roman"/>
                        </a:rPr>
                        <a:t>Characteristic energy</a:t>
                      </a:r>
                      <a:endParaRPr lang="da-DK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ε</a:t>
                      </a:r>
                      <a:r>
                        <a:rPr lang="en-GB" sz="800" baseline="-25000">
                          <a:latin typeface="Tahoma"/>
                          <a:ea typeface="Times New Roman"/>
                          <a:cs typeface="Times New Roman"/>
                        </a:rPr>
                        <a:t>c </a:t>
                      </a: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[eV]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267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358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ahoma"/>
                          <a:ea typeface="Times New Roman"/>
                          <a:cs typeface="Times New Roman"/>
                        </a:rPr>
                        <a:t>Horizontal damping time</a:t>
                      </a:r>
                      <a:endParaRPr lang="da-DK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 err="1">
                          <a:latin typeface="Tahoma"/>
                          <a:ea typeface="Times New Roman"/>
                          <a:cs typeface="Times New Roman"/>
                        </a:rPr>
                        <a:t>τ</a:t>
                      </a:r>
                      <a:r>
                        <a:rPr lang="en-GB" sz="800" baseline="-25000" dirty="0" err="1">
                          <a:latin typeface="Tahoma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en-GB" sz="800" dirty="0">
                          <a:latin typeface="Tahoma"/>
                          <a:ea typeface="Times New Roman"/>
                          <a:cs typeface="Times New Roman"/>
                        </a:rPr>
                        <a:t> [ms]</a:t>
                      </a:r>
                      <a:endParaRPr lang="da-DK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20.7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29.1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ahoma"/>
                          <a:ea typeface="Times New Roman"/>
                          <a:cs typeface="Times New Roman"/>
                        </a:rPr>
                        <a:t>Vertical damping time</a:t>
                      </a:r>
                      <a:endParaRPr lang="da-DK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 err="1">
                          <a:latin typeface="Tahoma"/>
                          <a:ea typeface="Times New Roman"/>
                          <a:cs typeface="Times New Roman"/>
                        </a:rPr>
                        <a:t>τ</a:t>
                      </a:r>
                      <a:r>
                        <a:rPr lang="en-GB" sz="800" baseline="-25000" dirty="0" err="1">
                          <a:latin typeface="Tahoma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en-GB" sz="800" dirty="0">
                          <a:latin typeface="Tahoma"/>
                          <a:ea typeface="Times New Roman"/>
                          <a:cs typeface="Times New Roman"/>
                        </a:rPr>
                        <a:t> [ms]</a:t>
                      </a:r>
                      <a:endParaRPr lang="da-DK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28.6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18.7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ahoma"/>
                          <a:ea typeface="Times New Roman"/>
                          <a:cs typeface="Times New Roman"/>
                        </a:rPr>
                        <a:t>Longitudinal damping time</a:t>
                      </a:r>
                      <a:endParaRPr lang="da-DK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 err="1">
                          <a:latin typeface="Tahoma"/>
                          <a:ea typeface="Times New Roman"/>
                          <a:cs typeface="Times New Roman"/>
                        </a:rPr>
                        <a:t>τ</a:t>
                      </a:r>
                      <a:r>
                        <a:rPr lang="en-GB" sz="800" baseline="-25000" dirty="0" err="1">
                          <a:latin typeface="Tahoma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GB" sz="800" dirty="0">
                          <a:latin typeface="Tahoma"/>
                          <a:ea typeface="Times New Roman"/>
                          <a:cs typeface="Times New Roman"/>
                        </a:rPr>
                        <a:t> [ms]</a:t>
                      </a:r>
                      <a:endParaRPr lang="da-DK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ahoma"/>
                          <a:ea typeface="Times New Roman"/>
                          <a:cs typeface="Times New Roman"/>
                        </a:rPr>
                        <a:t>17.6</a:t>
                      </a:r>
                      <a:endParaRPr lang="da-DK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7.9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>
                          <a:latin typeface="Tahoma"/>
                          <a:ea typeface="Times New Roman"/>
                          <a:cs typeface="Times New Roman"/>
                        </a:rPr>
                        <a:t>RF parameters</a:t>
                      </a:r>
                      <a:endParaRPr lang="da-DK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80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80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80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ahoma"/>
                          <a:ea typeface="Times New Roman"/>
                          <a:cs typeface="Times New Roman"/>
                        </a:rPr>
                        <a:t>Damped energy spread</a:t>
                      </a:r>
                      <a:endParaRPr lang="da-DK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 err="1">
                          <a:latin typeface="Tahoma"/>
                          <a:ea typeface="Times New Roman"/>
                          <a:cs typeface="Times New Roman"/>
                        </a:rPr>
                        <a:t>σ</a:t>
                      </a:r>
                      <a:r>
                        <a:rPr lang="en-GB" sz="800" i="1" baseline="-25000" dirty="0" err="1">
                          <a:latin typeface="Tahoma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GB" sz="800" dirty="0">
                          <a:latin typeface="Tahoma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GB" sz="800" i="1" dirty="0">
                          <a:latin typeface="Tahoma"/>
                          <a:ea typeface="Times New Roman"/>
                          <a:cs typeface="Times New Roman"/>
                        </a:rPr>
                        <a:t>E </a:t>
                      </a:r>
                      <a:r>
                        <a:rPr lang="en-GB" sz="800" dirty="0">
                          <a:latin typeface="Tahoma"/>
                          <a:ea typeface="Times New Roman"/>
                          <a:cs typeface="Times New Roman"/>
                        </a:rPr>
                        <a:t>[0/00]</a:t>
                      </a:r>
                      <a:endParaRPr lang="da-DK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ahoma"/>
                          <a:ea typeface="Times New Roman"/>
                          <a:cs typeface="Times New Roman"/>
                        </a:rPr>
                        <a:t>0.433</a:t>
                      </a:r>
                      <a:endParaRPr lang="da-DK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0.416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ahoma"/>
                          <a:ea typeface="Times New Roman"/>
                          <a:cs typeface="Times New Roman"/>
                        </a:rPr>
                        <a:t>Damped bunch length</a:t>
                      </a:r>
                      <a:endParaRPr lang="da-DK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ahoma"/>
                          <a:ea typeface="Times New Roman"/>
                          <a:cs typeface="Times New Roman"/>
                        </a:rPr>
                        <a:t>[cm]</a:t>
                      </a:r>
                      <a:endParaRPr lang="da-DK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ahoma"/>
                          <a:ea typeface="Times New Roman"/>
                          <a:cs typeface="Times New Roman"/>
                        </a:rPr>
                        <a:t>2.2</a:t>
                      </a:r>
                      <a:endParaRPr lang="da-DK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6.5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ahoma"/>
                          <a:ea typeface="Times New Roman"/>
                          <a:cs typeface="Times New Roman"/>
                        </a:rPr>
                        <a:t>RF frequency</a:t>
                      </a:r>
                      <a:endParaRPr lang="da-DK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ahoma"/>
                          <a:ea typeface="Times New Roman"/>
                          <a:cs typeface="Times New Roman"/>
                        </a:rPr>
                        <a:t>[MHz]</a:t>
                      </a:r>
                      <a:endParaRPr lang="da-DK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ahoma"/>
                          <a:ea typeface="Times New Roman"/>
                          <a:cs typeface="Times New Roman"/>
                        </a:rPr>
                        <a:t>104.950</a:t>
                      </a:r>
                      <a:endParaRPr lang="da-DK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104.950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ahoma"/>
                          <a:ea typeface="Times New Roman"/>
                          <a:cs typeface="Times New Roman"/>
                        </a:rPr>
                        <a:t>Revolution frequency</a:t>
                      </a:r>
                      <a:endParaRPr lang="da-DK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ahoma"/>
                          <a:ea typeface="Times New Roman"/>
                          <a:cs typeface="Times New Roman"/>
                        </a:rPr>
                        <a:t>[MHz]</a:t>
                      </a:r>
                      <a:endParaRPr lang="da-DK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ahoma"/>
                          <a:ea typeface="Times New Roman"/>
                          <a:cs typeface="Times New Roman"/>
                        </a:rPr>
                        <a:t>6.56</a:t>
                      </a:r>
                      <a:endParaRPr lang="da-DK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7.5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ahoma"/>
                          <a:ea typeface="Times New Roman"/>
                          <a:cs typeface="Times New Roman"/>
                        </a:rPr>
                        <a:t>Harmonic number</a:t>
                      </a:r>
                      <a:endParaRPr lang="da-DK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i="1" dirty="0">
                          <a:latin typeface="Tahoma"/>
                          <a:ea typeface="Times New Roman"/>
                          <a:cs typeface="Times New Roman"/>
                        </a:rPr>
                        <a:t>h</a:t>
                      </a:r>
                      <a:endParaRPr lang="da-DK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16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14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ahoma"/>
                          <a:ea typeface="Times New Roman"/>
                          <a:cs typeface="Times New Roman"/>
                        </a:rPr>
                        <a:t>RF voltage</a:t>
                      </a:r>
                      <a:endParaRPr lang="da-DK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ahoma"/>
                          <a:ea typeface="Times New Roman"/>
                          <a:cs typeface="Times New Roman"/>
                        </a:rPr>
                        <a:t>[kV]</a:t>
                      </a:r>
                      <a:endParaRPr lang="da-DK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50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30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ahoma"/>
                          <a:ea typeface="Times New Roman"/>
                          <a:cs typeface="Times New Roman"/>
                        </a:rPr>
                        <a:t>Overvoltage factor</a:t>
                      </a:r>
                      <a:endParaRPr lang="da-DK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i="1">
                          <a:latin typeface="Tahoma"/>
                          <a:ea typeface="Times New Roman"/>
                          <a:cs typeface="Times New Roman"/>
                        </a:rPr>
                        <a:t>q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8.1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4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ahoma"/>
                          <a:ea typeface="Times New Roman"/>
                          <a:cs typeface="Times New Roman"/>
                        </a:rPr>
                        <a:t>Quantum lifetime</a:t>
                      </a:r>
                      <a:endParaRPr lang="da-DK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80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ahoma"/>
                          <a:ea typeface="Times New Roman"/>
                          <a:cs typeface="Times New Roman"/>
                        </a:rPr>
                        <a:t>∞</a:t>
                      </a:r>
                      <a:endParaRPr lang="da-DK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ahoma"/>
                          <a:ea typeface="Times New Roman"/>
                          <a:cs typeface="Times New Roman"/>
                        </a:rPr>
                        <a:t>∞</a:t>
                      </a:r>
                      <a:endParaRPr lang="da-DK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ahoma"/>
                          <a:ea typeface="Times New Roman"/>
                          <a:cs typeface="Times New Roman"/>
                        </a:rPr>
                        <a:t>Synchrotron frequency </a:t>
                      </a:r>
                      <a:endParaRPr lang="da-DK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i="1" dirty="0">
                          <a:latin typeface="Times New Roman"/>
                          <a:ea typeface="Times New Roman"/>
                          <a:cs typeface="Times New Roman"/>
                        </a:rPr>
                        <a:t>υ</a:t>
                      </a:r>
                      <a:r>
                        <a:rPr lang="en-GB" sz="800" dirty="0">
                          <a:latin typeface="Tahoma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en-GB" sz="800" i="1" dirty="0">
                          <a:latin typeface="Tahoma"/>
                          <a:ea typeface="Times New Roman"/>
                          <a:cs typeface="Times New Roman"/>
                        </a:rPr>
                        <a:t>Ω</a:t>
                      </a:r>
                      <a:r>
                        <a:rPr lang="en-GB" sz="800" dirty="0">
                          <a:latin typeface="Tahoma"/>
                          <a:ea typeface="Times New Roman"/>
                          <a:cs typeface="Times New Roman"/>
                        </a:rPr>
                        <a:t>/2</a:t>
                      </a:r>
                      <a:r>
                        <a:rPr lang="en-GB" sz="800" dirty="0">
                          <a:latin typeface="Times New Roman"/>
                          <a:ea typeface="Times New Roman"/>
                          <a:cs typeface="Times New Roman"/>
                        </a:rPr>
                        <a:t>π</a:t>
                      </a:r>
                      <a:r>
                        <a:rPr lang="en-GB" sz="800" dirty="0">
                          <a:latin typeface="Tahoma"/>
                          <a:ea typeface="Times New Roman"/>
                          <a:cs typeface="Times New Roman"/>
                        </a:rPr>
                        <a:t> [kHz]</a:t>
                      </a:r>
                      <a:endParaRPr lang="da-DK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ahoma"/>
                          <a:ea typeface="Times New Roman"/>
                          <a:cs typeface="Times New Roman"/>
                        </a:rPr>
                        <a:t>10</a:t>
                      </a:r>
                      <a:endParaRPr lang="da-DK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ahoma"/>
                          <a:ea typeface="Times New Roman"/>
                          <a:cs typeface="Times New Roman"/>
                        </a:rPr>
                        <a:t>20.6</a:t>
                      </a:r>
                      <a:endParaRPr lang="da-DK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293" marR="50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a-DK" dirty="0" smtClean="0"/>
              <a:t>ASTRID2 </a:t>
            </a:r>
            <a:r>
              <a:rPr lang="da-DK" dirty="0" err="1" smtClean="0"/>
              <a:t>lattice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E7889-9A01-410D-8355-8E4946BDB7E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ESLS-RF 13 (30/9-1/10 2009), ASTRID2 and its RF system</a:t>
            </a:r>
            <a:endParaRPr lang="en-US" dirty="0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951408"/>
            <a:ext cx="6451599" cy="5614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>
          <a:xfrm>
            <a:off x="457199" y="1143000"/>
            <a:ext cx="8442252" cy="5214938"/>
          </a:xfrm>
        </p:spPr>
        <p:txBody>
          <a:bodyPr/>
          <a:lstStyle/>
          <a:p>
            <a:r>
              <a:rPr lang="en-US" dirty="0" smtClean="0"/>
              <a:t>Sep. 2009: Order of</a:t>
            </a:r>
          </a:p>
          <a:p>
            <a:pPr lvl="1"/>
            <a:r>
              <a:rPr lang="en-US" dirty="0" smtClean="0"/>
              <a:t>Magnets on girders for the</a:t>
            </a:r>
            <a:br>
              <a:rPr lang="en-US" dirty="0" smtClean="0"/>
            </a:br>
            <a:r>
              <a:rPr lang="en-US" dirty="0" smtClean="0"/>
              <a:t>synchrotron</a:t>
            </a:r>
          </a:p>
          <a:p>
            <a:pPr lvl="2"/>
            <a:r>
              <a:rPr lang="en-US" dirty="0" smtClean="0"/>
              <a:t>Dipoles, Q-poles, </a:t>
            </a:r>
            <a:r>
              <a:rPr lang="en-US" dirty="0" err="1" smtClean="0"/>
              <a:t>Sextupoles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correctors</a:t>
            </a:r>
          </a:p>
          <a:p>
            <a:pPr lvl="1"/>
            <a:r>
              <a:rPr lang="en-US" dirty="0" smtClean="0"/>
              <a:t>Fast magnets with power supplies</a:t>
            </a:r>
          </a:p>
          <a:p>
            <a:pPr lvl="2"/>
            <a:r>
              <a:rPr lang="en-US" dirty="0" err="1" smtClean="0"/>
              <a:t>Extr</a:t>
            </a:r>
            <a:r>
              <a:rPr lang="en-US" dirty="0" smtClean="0"/>
              <a:t>. Kicker, fast bumpers, inj. Septum</a:t>
            </a:r>
          </a:p>
          <a:p>
            <a:r>
              <a:rPr lang="en-US" dirty="0" smtClean="0"/>
              <a:t>Timeline</a:t>
            </a:r>
          </a:p>
          <a:p>
            <a:pPr lvl="1"/>
            <a:r>
              <a:rPr lang="en-US" dirty="0" smtClean="0"/>
              <a:t>-2010: Design and order remaining items</a:t>
            </a:r>
          </a:p>
          <a:p>
            <a:pPr lvl="1"/>
            <a:r>
              <a:rPr lang="en-US" dirty="0" smtClean="0"/>
              <a:t>2011: Build and commission synchrotron</a:t>
            </a:r>
          </a:p>
          <a:p>
            <a:pPr lvl="1"/>
            <a:r>
              <a:rPr lang="en-US" dirty="0" smtClean="0"/>
              <a:t>2012: First </a:t>
            </a:r>
            <a:r>
              <a:rPr lang="en-US" dirty="0" err="1" smtClean="0"/>
              <a:t>beamlines</a:t>
            </a:r>
            <a:r>
              <a:rPr lang="en-US" dirty="0" smtClean="0"/>
              <a:t> on ASTRID2</a:t>
            </a:r>
          </a:p>
          <a:p>
            <a:pPr lvl="1"/>
            <a:r>
              <a:rPr lang="en-US" dirty="0" smtClean="0"/>
              <a:t>2013: All </a:t>
            </a:r>
            <a:r>
              <a:rPr lang="en-US" dirty="0" err="1" smtClean="0"/>
              <a:t>beamlines</a:t>
            </a:r>
            <a:r>
              <a:rPr lang="en-US" dirty="0" smtClean="0"/>
              <a:t> transferred to ASTRID2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a-DK" dirty="0" smtClean="0"/>
              <a:t>ASTRID2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E7889-9A01-410D-8355-8E4946BDB7E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ESLS-RF 13 (30/9-1/10 2009), ASTRID2 and its RF system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8725" y="1229567"/>
            <a:ext cx="3600938" cy="1666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>
          <a:xfrm>
            <a:off x="457199" y="1143000"/>
            <a:ext cx="8442252" cy="5214938"/>
          </a:xfrm>
        </p:spPr>
        <p:txBody>
          <a:bodyPr/>
          <a:lstStyle/>
          <a:p>
            <a:r>
              <a:rPr lang="en-US" dirty="0" smtClean="0"/>
              <a:t>105 MHz (like ASTRID)</a:t>
            </a:r>
          </a:p>
          <a:p>
            <a:r>
              <a:rPr lang="en-US" dirty="0" smtClean="0"/>
              <a:t>Main RF parameters</a:t>
            </a:r>
          </a:p>
          <a:p>
            <a:pPr lvl="1"/>
            <a:r>
              <a:rPr lang="en-US" dirty="0" smtClean="0"/>
              <a:t>Harmonic:				16</a:t>
            </a:r>
          </a:p>
          <a:p>
            <a:pPr lvl="1"/>
            <a:r>
              <a:rPr lang="en-US" dirty="0" smtClean="0"/>
              <a:t>RF voltage:				50-150 kV</a:t>
            </a:r>
          </a:p>
          <a:p>
            <a:pPr lvl="1"/>
            <a:r>
              <a:rPr lang="en-US" dirty="0" smtClean="0"/>
              <a:t>Synchrotron frequency:		10-17 kHz</a:t>
            </a:r>
          </a:p>
          <a:p>
            <a:pPr lvl="1"/>
            <a:r>
              <a:rPr lang="en-US" dirty="0" smtClean="0"/>
              <a:t>Synchrotron radiation power:	~1.4 kW</a:t>
            </a:r>
          </a:p>
          <a:p>
            <a:pPr lvl="1"/>
            <a:r>
              <a:rPr lang="en-US" dirty="0" smtClean="0"/>
              <a:t>Cavity power:				0.8-7 kW</a:t>
            </a:r>
          </a:p>
          <a:p>
            <a:r>
              <a:rPr lang="en-US" smtClean="0"/>
              <a:t>10 </a:t>
            </a:r>
            <a:r>
              <a:rPr lang="en-US" dirty="0" smtClean="0"/>
              <a:t>kW tube-based FM transmitter (triode)</a:t>
            </a:r>
          </a:p>
          <a:p>
            <a:pPr lvl="1"/>
            <a:r>
              <a:rPr lang="en-US" dirty="0" smtClean="0"/>
              <a:t>Tube-based FM transmitters are</a:t>
            </a:r>
          </a:p>
          <a:p>
            <a:pPr lvl="2"/>
            <a:r>
              <a:rPr lang="en-US" dirty="0" smtClean="0"/>
              <a:t>Cheaper</a:t>
            </a:r>
          </a:p>
          <a:p>
            <a:pPr lvl="2"/>
            <a:r>
              <a:rPr lang="en-US" dirty="0" smtClean="0"/>
              <a:t>More robust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a-DK" dirty="0" smtClean="0"/>
              <a:t>ASTRID2 RF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E7889-9A01-410D-8355-8E4946BDB7E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ESLS-RF 13 (30/9-1/10 2009), ASTRID2 and its RF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1638</TotalTime>
  <Words>896</Words>
  <Application>Microsoft Office PowerPoint</Application>
  <PresentationFormat>On-screen Show (4:3)</PresentationFormat>
  <Paragraphs>317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An overview the ASTRID2 storage ring and its RF system</vt:lpstr>
      <vt:lpstr>ASTRID2</vt:lpstr>
      <vt:lpstr>ASTRID2 main parameters</vt:lpstr>
      <vt:lpstr>ASTRID2 Layout</vt:lpstr>
      <vt:lpstr>ASTRID2 Layout</vt:lpstr>
      <vt:lpstr>ASTRID2 details</vt:lpstr>
      <vt:lpstr>ASTRID2 lattice</vt:lpstr>
      <vt:lpstr>ASTRID2 Status</vt:lpstr>
      <vt:lpstr>ASTRID2 RF</vt:lpstr>
      <vt:lpstr>ASTRID2 Cavity</vt:lpstr>
      <vt:lpstr>New ASTRIDx LLRF</vt:lpstr>
      <vt:lpstr>ASTRIDx LLRF (proposal)</vt:lpstr>
      <vt:lpstr>ASTRIDx LLRF proposal</vt:lpstr>
      <vt:lpstr>Conclusions</vt:lpstr>
    </vt:vector>
  </TitlesOfParts>
  <Company>IFA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LLRF system for  ASTRID and the proposed ASTRID2</dc:title>
  <dc:creator>Jørgen S. Nielsen</dc:creator>
  <cp:lastModifiedBy>Jørgen S. Nielsen</cp:lastModifiedBy>
  <cp:revision>67</cp:revision>
  <dcterms:created xsi:type="dcterms:W3CDTF">2007-09-27T11:14:36Z</dcterms:created>
  <dcterms:modified xsi:type="dcterms:W3CDTF">2009-09-30T05:31:32Z</dcterms:modified>
</cp:coreProperties>
</file>